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9"/>
  </p:notesMasterIdLst>
  <p:handoutMasterIdLst>
    <p:handoutMasterId r:id="rId20"/>
  </p:handoutMasterIdLst>
  <p:sldIdLst>
    <p:sldId id="257" r:id="rId3"/>
    <p:sldId id="268" r:id="rId4"/>
    <p:sldId id="283" r:id="rId5"/>
    <p:sldId id="267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4" r:id="rId18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72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68">
          <p15:clr>
            <a:srgbClr val="A4A3A4"/>
          </p15:clr>
        </p15:guide>
        <p15:guide id="5" pos="3839">
          <p15:clr>
            <a:srgbClr val="A4A3A4"/>
          </p15:clr>
        </p15:guide>
        <p15:guide id="6" pos="768">
          <p15:clr>
            <a:srgbClr val="A4A3A4"/>
          </p15:clr>
        </p15:guide>
        <p15:guide id="7" pos="7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8D230F3-CF80-4859-8CE7-A43EE81993B5}" styleName="Svijetli stil 1 - Isticanj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6" d="100"/>
          <a:sy n="76" d="100"/>
        </p:scale>
        <p:origin x="540" y="84"/>
      </p:cViewPr>
      <p:guideLst>
        <p:guide orient="horz" pos="2160"/>
        <p:guide orient="horz" pos="1072"/>
        <p:guide orient="horz" pos="3888"/>
        <p:guide orient="horz" pos="368"/>
        <p:guide pos="3839"/>
        <p:guide pos="768"/>
        <p:guide pos="72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08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često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ponekada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nikada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183848176"/>
        <c:axId val="183842016"/>
      </c:barChart>
      <c:catAx>
        <c:axId val="183848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3842016"/>
        <c:crosses val="autoZero"/>
        <c:auto val="1"/>
        <c:lblAlgn val="ctr"/>
        <c:lblOffset val="100"/>
        <c:noMultiLvlLbl val="0"/>
      </c:catAx>
      <c:valAx>
        <c:axId val="183842016"/>
        <c:scaling>
          <c:orientation val="minMax"/>
          <c:max val="1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384817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često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ponekada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nikada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228381792"/>
        <c:axId val="228382352"/>
      </c:barChart>
      <c:catAx>
        <c:axId val="228381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8382352"/>
        <c:crosses val="autoZero"/>
        <c:auto val="1"/>
        <c:lblAlgn val="ctr"/>
        <c:lblOffset val="100"/>
        <c:noMultiLvlLbl val="0"/>
      </c:catAx>
      <c:valAx>
        <c:axId val="228382352"/>
        <c:scaling>
          <c:orientation val="minMax"/>
          <c:max val="1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838179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često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ponekada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nikada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228386832"/>
        <c:axId val="228387392"/>
      </c:barChart>
      <c:catAx>
        <c:axId val="228386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8387392"/>
        <c:crosses val="autoZero"/>
        <c:auto val="1"/>
        <c:lblAlgn val="ctr"/>
        <c:lblOffset val="100"/>
        <c:noMultiLvlLbl val="0"/>
      </c:catAx>
      <c:valAx>
        <c:axId val="228387392"/>
        <c:scaling>
          <c:orientation val="minMax"/>
          <c:max val="1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838683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često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ponekada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nikada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226943632"/>
        <c:axId val="226944192"/>
      </c:barChart>
      <c:catAx>
        <c:axId val="22694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6944192"/>
        <c:crosses val="autoZero"/>
        <c:auto val="1"/>
        <c:lblAlgn val="ctr"/>
        <c:lblOffset val="100"/>
        <c:noMultiLvlLbl val="0"/>
      </c:catAx>
      <c:valAx>
        <c:axId val="226944192"/>
        <c:scaling>
          <c:orientation val="minMax"/>
          <c:max val="1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694363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često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ponekada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nikada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225670512"/>
        <c:axId val="225671072"/>
      </c:barChart>
      <c:catAx>
        <c:axId val="225670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5671072"/>
        <c:crosses val="autoZero"/>
        <c:auto val="1"/>
        <c:lblAlgn val="ctr"/>
        <c:lblOffset val="100"/>
        <c:noMultiLvlLbl val="0"/>
      </c:catAx>
      <c:valAx>
        <c:axId val="225671072"/>
        <c:scaling>
          <c:orientation val="minMax"/>
          <c:max val="1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56705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često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ponekada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nikada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225674992"/>
        <c:axId val="225675552"/>
      </c:barChart>
      <c:catAx>
        <c:axId val="225674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5675552"/>
        <c:crosses val="autoZero"/>
        <c:auto val="1"/>
        <c:lblAlgn val="ctr"/>
        <c:lblOffset val="100"/>
        <c:noMultiLvlLbl val="0"/>
      </c:catAx>
      <c:valAx>
        <c:axId val="225675552"/>
        <c:scaling>
          <c:orientation val="minMax"/>
          <c:max val="1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567499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često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ponekada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nikada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187345232"/>
        <c:axId val="187345792"/>
      </c:barChart>
      <c:catAx>
        <c:axId val="187345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7345792"/>
        <c:crosses val="autoZero"/>
        <c:auto val="1"/>
        <c:lblAlgn val="ctr"/>
        <c:lblOffset val="100"/>
        <c:noMultiLvlLbl val="0"/>
      </c:catAx>
      <c:valAx>
        <c:axId val="187345792"/>
        <c:scaling>
          <c:orientation val="minMax"/>
          <c:max val="1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734523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često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ponekada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nikada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187349152"/>
        <c:axId val="226944752"/>
      </c:barChart>
      <c:catAx>
        <c:axId val="187349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6944752"/>
        <c:crosses val="autoZero"/>
        <c:auto val="1"/>
        <c:lblAlgn val="ctr"/>
        <c:lblOffset val="100"/>
        <c:noMultiLvlLbl val="0"/>
      </c:catAx>
      <c:valAx>
        <c:axId val="226944752"/>
        <c:scaling>
          <c:orientation val="minMax"/>
          <c:max val="1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73491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često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ponekada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nikada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226690224"/>
        <c:axId val="226690784"/>
      </c:barChart>
      <c:catAx>
        <c:axId val="2266902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6690784"/>
        <c:crosses val="autoZero"/>
        <c:auto val="1"/>
        <c:lblAlgn val="ctr"/>
        <c:lblOffset val="100"/>
        <c:noMultiLvlLbl val="0"/>
      </c:catAx>
      <c:valAx>
        <c:axId val="226690784"/>
        <c:scaling>
          <c:orientation val="minMax"/>
          <c:max val="1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669022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često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ponekada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nikada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226694144"/>
        <c:axId val="226694704"/>
      </c:barChart>
      <c:catAx>
        <c:axId val="226694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6694704"/>
        <c:crosses val="autoZero"/>
        <c:auto val="1"/>
        <c:lblAlgn val="ctr"/>
        <c:lblOffset val="100"/>
        <c:noMultiLvlLbl val="0"/>
      </c:catAx>
      <c:valAx>
        <c:axId val="226694704"/>
        <c:scaling>
          <c:orientation val="minMax"/>
          <c:max val="1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669414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često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ponekada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nikada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227418576"/>
        <c:axId val="227420816"/>
      </c:barChart>
      <c:catAx>
        <c:axId val="22741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7420816"/>
        <c:crosses val="autoZero"/>
        <c:auto val="1"/>
        <c:lblAlgn val="ctr"/>
        <c:lblOffset val="100"/>
        <c:noMultiLvlLbl val="0"/>
      </c:catAx>
      <c:valAx>
        <c:axId val="227420816"/>
        <c:scaling>
          <c:orientation val="minMax"/>
          <c:max val="1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741857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tint val="60000"/>
  </cs:variation>
  <cs:variation>
    <a:shade val="60000"/>
  </cs:variation>
  <cs:variation>
    <a:tint val="80000"/>
  </cs:variation>
  <cs:variation>
    <a:shade val="80000"/>
  </cs:variation>
  <cs:variation>
    <a:tint val="50000"/>
  </cs:variation>
  <cs:variation>
    <a:shade val="50000"/>
  </cs:variation>
  <cs:variation>
    <a:tint val="70000"/>
  </cs:variation>
  <cs:variation>
    <a:shade val="7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tint val="60000"/>
  </cs:variation>
  <cs:variation>
    <a:shade val="60000"/>
  </cs:variation>
  <cs:variation>
    <a:tint val="80000"/>
  </cs:variation>
  <cs:variation>
    <a:shade val="80000"/>
  </cs:variation>
  <cs:variation>
    <a:tint val="50000"/>
  </cs:variation>
  <cs:variation>
    <a:shade val="50000"/>
  </cs:variation>
  <cs:variation>
    <a:tint val="70000"/>
  </cs:variation>
  <cs:variation>
    <a:shade val="7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tint val="60000"/>
  </cs:variation>
  <cs:variation>
    <a:shade val="60000"/>
  </cs:variation>
  <cs:variation>
    <a:tint val="80000"/>
  </cs:variation>
  <cs:variation>
    <a:shade val="80000"/>
  </cs:variation>
  <cs:variation>
    <a:tint val="50000"/>
  </cs:variation>
  <cs:variation>
    <a:shade val="50000"/>
  </cs:variation>
  <cs:variation>
    <a:tint val="70000"/>
  </cs:variation>
  <cs:variation>
    <a:shade val="7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tint val="60000"/>
  </cs:variation>
  <cs:variation>
    <a:shade val="60000"/>
  </cs:variation>
  <cs:variation>
    <a:tint val="80000"/>
  </cs:variation>
  <cs:variation>
    <a:shade val="80000"/>
  </cs:variation>
  <cs:variation>
    <a:tint val="50000"/>
  </cs:variation>
  <cs:variation>
    <a:shade val="50000"/>
  </cs:variation>
  <cs:variation>
    <a:tint val="70000"/>
  </cs:variation>
  <cs:variation>
    <a:shade val="7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tint val="60000"/>
  </cs:variation>
  <cs:variation>
    <a:shade val="60000"/>
  </cs:variation>
  <cs:variation>
    <a:tint val="80000"/>
  </cs:variation>
  <cs:variation>
    <a:shade val="80000"/>
  </cs:variation>
  <cs:variation>
    <a:tint val="50000"/>
  </cs:variation>
  <cs:variation>
    <a:shade val="50000"/>
  </cs:variation>
  <cs:variation>
    <a:tint val="70000"/>
  </cs:variation>
  <cs:variation>
    <a:shade val="7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tint val="60000"/>
  </cs:variation>
  <cs:variation>
    <a:shade val="60000"/>
  </cs:variation>
  <cs:variation>
    <a:tint val="80000"/>
  </cs:variation>
  <cs:variation>
    <a:shade val="80000"/>
  </cs:variation>
  <cs:variation>
    <a:tint val="50000"/>
  </cs:variation>
  <cs:variation>
    <a:shade val="50000"/>
  </cs:variation>
  <cs:variation>
    <a:tint val="70000"/>
  </cs:variation>
  <cs:variation>
    <a:shade val="7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tint val="60000"/>
  </cs:variation>
  <cs:variation>
    <a:shade val="60000"/>
  </cs:variation>
  <cs:variation>
    <a:tint val="80000"/>
  </cs:variation>
  <cs:variation>
    <a:shade val="80000"/>
  </cs:variation>
  <cs:variation>
    <a:tint val="50000"/>
  </cs:variation>
  <cs:variation>
    <a:shade val="50000"/>
  </cs:variation>
  <cs:variation>
    <a:tint val="70000"/>
  </cs:variation>
  <cs:variation>
    <a:shade val="7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tint val="60000"/>
  </cs:variation>
  <cs:variation>
    <a:shade val="60000"/>
  </cs:variation>
  <cs:variation>
    <a:tint val="80000"/>
  </cs:variation>
  <cs:variation>
    <a:shade val="80000"/>
  </cs:variation>
  <cs:variation>
    <a:tint val="50000"/>
  </cs:variation>
  <cs:variation>
    <a:shade val="50000"/>
  </cs:variation>
  <cs:variation>
    <a:tint val="70000"/>
  </cs:variation>
  <cs:variation>
    <a:shade val="7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tint val="60000"/>
  </cs:variation>
  <cs:variation>
    <a:shade val="60000"/>
  </cs:variation>
  <cs:variation>
    <a:tint val="80000"/>
  </cs:variation>
  <cs:variation>
    <a:shade val="80000"/>
  </cs:variation>
  <cs:variation>
    <a:tint val="50000"/>
  </cs:variation>
  <cs:variation>
    <a:shade val="50000"/>
  </cs:variation>
  <cs:variation>
    <a:tint val="70000"/>
  </cs:variation>
  <cs:variation>
    <a:shade val="7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tint val="60000"/>
  </cs:variation>
  <cs:variation>
    <a:shade val="60000"/>
  </cs:variation>
  <cs:variation>
    <a:tint val="80000"/>
  </cs:variation>
  <cs:variation>
    <a:shade val="80000"/>
  </cs:variation>
  <cs:variation>
    <a:tint val="50000"/>
  </cs:variation>
  <cs:variation>
    <a:shade val="50000"/>
  </cs:variation>
  <cs:variation>
    <a:tint val="70000"/>
  </cs:variation>
  <cs:variation>
    <a:shade val="7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tint val="60000"/>
  </cs:variation>
  <cs:variation>
    <a:shade val="60000"/>
  </cs:variation>
  <cs:variation>
    <a:tint val="80000"/>
  </cs:variation>
  <cs:variation>
    <a:shade val="80000"/>
  </cs:variation>
  <cs:variation>
    <a:tint val="50000"/>
  </cs:variation>
  <cs:variation>
    <a:shade val="50000"/>
  </cs:variation>
  <cs:variation>
    <a:tint val="70000"/>
  </cs:variation>
  <cs:variation>
    <a:shade val="7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hr-HR" smtClean="0"/>
              <a:t>12.2.2015.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noProof="0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hr-HR" noProof="0" smtClean="0"/>
              <a:t>12.2.2015.</a:t>
            </a:fld>
            <a:endParaRPr lang="hr-HR" noProof="0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noProof="0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 dirty="0" smtClean="0"/>
              <a:t>Uredite stilove teksta matrice</a:t>
            </a:r>
          </a:p>
          <a:p>
            <a:pPr lvl="1"/>
            <a:r>
              <a:rPr lang="hr-HR" noProof="0" dirty="0" smtClean="0"/>
              <a:t>Druga razina</a:t>
            </a:r>
          </a:p>
          <a:p>
            <a:pPr lvl="2"/>
            <a:r>
              <a:rPr lang="hr-HR" noProof="0" dirty="0" smtClean="0"/>
              <a:t>Treća razina</a:t>
            </a:r>
          </a:p>
          <a:p>
            <a:pPr lvl="3"/>
            <a:r>
              <a:rPr lang="hr-HR" noProof="0" dirty="0" smtClean="0"/>
              <a:t>Četvrta razina</a:t>
            </a:r>
          </a:p>
          <a:p>
            <a:pPr lvl="4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noProof="0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Ravni poveznik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Ravni poveznik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Prostoručno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hr-HR" noProof="0" dirty="0"/>
            </a:p>
          </p:txBody>
        </p:sp>
        <p:sp>
          <p:nvSpPr>
            <p:cNvPr id="10" name="Prostoručno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hr-HR" noProof="0" dirty="0"/>
            </a:p>
          </p:txBody>
        </p:sp>
        <p:sp>
          <p:nvSpPr>
            <p:cNvPr id="11" name="Prostoručno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hr-HR" noProof="0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noProof="0" smtClean="0"/>
              <a:t>Uredite stil podnaslova matrice</a:t>
            </a:r>
            <a:endParaRPr lang="hr-HR" noProof="0" dirty="0"/>
          </a:p>
        </p:txBody>
      </p:sp>
      <p:sp>
        <p:nvSpPr>
          <p:cNvPr id="22" name="Rezervirano mjesto datuma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hr-HR" noProof="0" smtClean="0"/>
              <a:t>12.2.2015.</a:t>
            </a:fld>
            <a:endParaRPr lang="hr-HR" noProof="0" dirty="0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24" name="Rezervirano mjesto broja slajda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hr-HR" noProof="0" smtClean="0"/>
              <a:t>12.2.2015.</a:t>
            </a:fld>
            <a:endParaRPr lang="hr-HR" noProof="0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hr-HR" noProof="0" smtClean="0"/>
              <a:t>12.2.2015.</a:t>
            </a:fld>
            <a:endParaRPr lang="hr-HR" noProof="0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hr-HR" noProof="0" smtClean="0"/>
              <a:t>12.2.2015.</a:t>
            </a:fld>
            <a:endParaRPr lang="hr-HR" noProof="0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noProof="0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hr-HR" noProof="0" smtClean="0"/>
              <a:t>12.2.2015.</a:t>
            </a:fld>
            <a:endParaRPr lang="hr-HR" noProof="0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hr-HR" noProof="0" smtClean="0"/>
              <a:t>‹#›</a:t>
            </a:fld>
            <a:endParaRPr lang="hr-HR" noProof="0" dirty="0"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Ravni poveznik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Ravni poveznik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/>
          <a:p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hr-HR" noProof="0" smtClean="0"/>
              <a:t>12.2.2015.</a:t>
            </a:fld>
            <a:endParaRPr lang="hr-HR" noProof="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>
            <a:lvl1pPr>
              <a:defRPr/>
            </a:lvl1pPr>
          </a:lstStyle>
          <a:p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hr-HR" noProof="0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hr-HR" noProof="0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hr-HR" noProof="0" smtClean="0"/>
              <a:t>12.2.2015.</a:t>
            </a:fld>
            <a:endParaRPr lang="hr-HR" noProof="0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hr-HR" noProof="0" smtClean="0"/>
              <a:t>12.2.2015.</a:t>
            </a:fld>
            <a:endParaRPr lang="hr-HR" noProof="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hr-HR" noProof="0" smtClean="0"/>
              <a:t>12.2.2015.</a:t>
            </a:fld>
            <a:endParaRPr lang="hr-HR" noProof="0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hr-HR" noProof="0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hr-HR" noProof="0" smtClean="0"/>
              <a:t>12.2.2015.</a:t>
            </a:fld>
            <a:endParaRPr lang="hr-HR" noProof="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hr-HR" noProof="0" smtClean="0"/>
              <a:t>Kliknite ikonu da biste dodali  sliku</a:t>
            </a:r>
            <a:endParaRPr lang="hr-HR" noProof="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hr-HR" noProof="0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hr-HR" noProof="0" smtClean="0"/>
              <a:t>12.2.2015.</a:t>
            </a:fld>
            <a:endParaRPr lang="hr-HR" noProof="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Prostoručno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noProof="0" dirty="0"/>
            </a:p>
          </p:txBody>
        </p:sp>
        <p:sp>
          <p:nvSpPr>
            <p:cNvPr id="11" name="Prostoručno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noProof="0" dirty="0"/>
            </a:p>
          </p:txBody>
        </p:sp>
        <p:sp>
          <p:nvSpPr>
            <p:cNvPr id="14" name="Prostoručno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noProof="0" dirty="0"/>
            </a:p>
          </p:txBody>
        </p:sp>
      </p:grp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hr-HR" noProof="0" smtClean="0"/>
              <a:pPr/>
              <a:t>12.2.2015.</a:t>
            </a:fld>
            <a:endParaRPr lang="hr-HR" noProof="0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noProof="0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25176" y="584201"/>
            <a:ext cx="8735325" cy="1476648"/>
          </a:xfrm>
        </p:spPr>
        <p:txBody>
          <a:bodyPr>
            <a:normAutofit/>
          </a:bodyPr>
          <a:lstStyle/>
          <a:p>
            <a:pPr algn="l" defTabSz="1218987">
              <a:spcBef>
                <a:spcPct val="0"/>
              </a:spcBef>
              <a:buNone/>
            </a:pPr>
            <a:r>
              <a:rPr lang="hr-HR" sz="4400" dirty="0" smtClean="0">
                <a:latin typeface="Calibri"/>
              </a:rPr>
              <a:t>Dan sigurnijeg interneta 2015.</a:t>
            </a:r>
            <a:endParaRPr lang="hr-HR" sz="4400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1701925" y="2060849"/>
            <a:ext cx="7128792" cy="1100832"/>
          </a:xfrm>
        </p:spPr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hr-HR" sz="2000" cap="none" dirty="0" smtClean="0">
                <a:solidFill>
                  <a:srgbClr val="009999"/>
                </a:solidFill>
              </a:rPr>
              <a:t>Informatika, 8.A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hr-HR" sz="2000" cap="none" dirty="0" smtClean="0">
                <a:solidFill>
                  <a:srgbClr val="009999"/>
                </a:solidFill>
              </a:rPr>
              <a:t>II. osnovna škola </a:t>
            </a:r>
            <a:r>
              <a:rPr lang="hr-HR" sz="2000" cap="none" dirty="0">
                <a:solidFill>
                  <a:srgbClr val="009999"/>
                </a:solidFill>
              </a:rPr>
              <a:t>Č</a:t>
            </a:r>
            <a:r>
              <a:rPr lang="hr-HR" sz="2000" cap="none" dirty="0" smtClean="0">
                <a:solidFill>
                  <a:srgbClr val="009999"/>
                </a:solidFill>
              </a:rPr>
              <a:t>akovec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hr-HR" sz="2000" cap="none" dirty="0" smtClean="0">
                <a:solidFill>
                  <a:srgbClr val="009999"/>
                </a:solidFill>
              </a:rPr>
              <a:t>Iva </a:t>
            </a:r>
            <a:r>
              <a:rPr lang="hr-HR" sz="2000" cap="none" dirty="0" err="1" smtClean="0">
                <a:solidFill>
                  <a:srgbClr val="009999"/>
                </a:solidFill>
              </a:rPr>
              <a:t>Naranđa</a:t>
            </a:r>
            <a:r>
              <a:rPr lang="hr-HR" sz="2000" cap="none" dirty="0" smtClean="0">
                <a:solidFill>
                  <a:srgbClr val="009999"/>
                </a:solidFill>
              </a:rPr>
              <a:t>, učiteljica informatike</a:t>
            </a:r>
            <a:endParaRPr lang="hr-HR" sz="2000" cap="none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3" y="3356992"/>
            <a:ext cx="3442719" cy="216024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642" y="3348361"/>
            <a:ext cx="3614787" cy="216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Razmišljam o povratku na Internet za vrijeme obroka ili neke druge aktivnosti.</a:t>
            </a:r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228944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539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internetu ostajem duže nego što mi je dopušteno.</a:t>
            </a:r>
            <a:endParaRPr lang="hr-HR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676094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222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Zbog interneta zanemarujem aktivnosti kojima se bavim u slobodnom vremenu.</a:t>
            </a:r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910768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09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Bolje se osjećam kad sam na internetu.</a:t>
            </a:r>
            <a:endParaRPr lang="hr-HR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149688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900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 govorim istinu o vremenu kojeg provedem na internetu kada nema nikoga kod kuće.</a:t>
            </a:r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252335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826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18883" y="1701797"/>
            <a:ext cx="9916089" cy="4462272"/>
          </a:xfrm>
        </p:spPr>
        <p:txBody>
          <a:bodyPr/>
          <a:lstStyle/>
          <a:p>
            <a:r>
              <a:rPr lang="hr-HR" dirty="0"/>
              <a:t>Ako je više od 5 odgovora „ČESTO“ ili više od 8 odgovora „PONEKAD“ vrijeme je </a:t>
            </a:r>
            <a:r>
              <a:rPr lang="hr-HR" dirty="0" smtClean="0"/>
              <a:t>za ozbiljan </a:t>
            </a:r>
            <a:r>
              <a:rPr lang="hr-HR" dirty="0"/>
              <a:t>razgovor o promjeni navika korištenja interneta i postavljanju pravila </a:t>
            </a:r>
            <a:r>
              <a:rPr lang="hr-HR" dirty="0" smtClean="0"/>
              <a:t>za uravnoteženi </a:t>
            </a:r>
            <a:r>
              <a:rPr lang="hr-HR" dirty="0"/>
              <a:t>raspored vremena i aktivnosti</a:t>
            </a:r>
            <a:r>
              <a:rPr lang="hr-HR" dirty="0" smtClean="0"/>
              <a:t>.</a:t>
            </a:r>
          </a:p>
          <a:p>
            <a:r>
              <a:rPr lang="hr-HR" dirty="0" smtClean="0"/>
              <a:t>Od 10 anketiranih učenika:</a:t>
            </a:r>
          </a:p>
          <a:p>
            <a:pPr lvl="1"/>
            <a:r>
              <a:rPr lang="hr-HR" dirty="0" smtClean="0"/>
              <a:t>niti jedan učenik nije imao više od 5 odgovora „ČESTO”</a:t>
            </a:r>
          </a:p>
          <a:p>
            <a:pPr lvl="1"/>
            <a:r>
              <a:rPr lang="hr-HR" dirty="0"/>
              <a:t>j</a:t>
            </a:r>
            <a:r>
              <a:rPr lang="hr-HR" dirty="0" smtClean="0"/>
              <a:t>edan učenik imao je 9 odgovora „PONEKAD”</a:t>
            </a:r>
          </a:p>
          <a:p>
            <a:pPr lvl="1"/>
            <a:r>
              <a:rPr lang="hr-HR" dirty="0" smtClean="0"/>
              <a:t>tri učenika imala su 8 odgovora „ČESTO” ili „PONEKAD”</a:t>
            </a:r>
          </a:p>
          <a:p>
            <a:pPr lvl="1"/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348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197868" y="332656"/>
            <a:ext cx="10360501" cy="504056"/>
          </a:xfrm>
        </p:spPr>
        <p:txBody>
          <a:bodyPr>
            <a:normAutofit/>
          </a:bodyPr>
          <a:lstStyle/>
          <a:p>
            <a:r>
              <a:rPr lang="hr-HR" sz="2400" dirty="0" smtClean="0"/>
              <a:t>Rezultati upitnika za učenike:</a:t>
            </a:r>
            <a:endParaRPr lang="hr-HR" sz="2400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657646"/>
              </p:ext>
            </p:extLst>
          </p:nvPr>
        </p:nvGraphicFramePr>
        <p:xfrm>
          <a:off x="2566020" y="1124744"/>
          <a:ext cx="7056784" cy="5220072"/>
        </p:xfrm>
        <a:graphic>
          <a:graphicData uri="http://schemas.openxmlformats.org/drawingml/2006/table">
            <a:tbl>
              <a:tblPr bandRow="1">
                <a:tableStyleId>{68D230F3-CF80-4859-8CE7-A43EE81993B5}</a:tableStyleId>
              </a:tblPr>
              <a:tblGrid>
                <a:gridCol w="1897112"/>
                <a:gridCol w="1851405"/>
                <a:gridCol w="1770908"/>
                <a:gridCol w="1537359"/>
              </a:tblGrid>
              <a:tr h="648072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Odgovor: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„Često”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„Ponekada”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„Nikada”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Učenik1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Učenik2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Učenik3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Učenik4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Učenik5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Učenik6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Učenik7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Učenik8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Učenik9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Učenik10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91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8987">
              <a:lnSpc>
                <a:spcPct val="90000"/>
              </a:lnSpc>
              <a:spcBef>
                <a:spcPct val="0"/>
              </a:spcBef>
              <a:buNone/>
            </a:pPr>
            <a:r>
              <a:rPr lang="hr-HR" sz="2000" b="0" i="0" dirty="0" smtClean="0">
                <a:solidFill>
                  <a:schemeClr val="tx1"/>
                </a:solidFill>
                <a:latin typeface="Calibri"/>
              </a:rPr>
              <a:t>Nastavna jedinica:</a:t>
            </a:r>
            <a:br>
              <a:rPr lang="hr-HR" sz="2000" b="0" i="0" dirty="0" smtClean="0">
                <a:solidFill>
                  <a:schemeClr val="tx1"/>
                </a:solidFill>
                <a:latin typeface="Calibri"/>
              </a:rPr>
            </a:br>
            <a:r>
              <a:rPr lang="hr-HR" sz="3600" b="0" i="0" dirty="0" smtClean="0">
                <a:solidFill>
                  <a:schemeClr val="tx1"/>
                </a:solidFill>
                <a:latin typeface="Calibri"/>
              </a:rPr>
              <a:t>„Upravljam svojim vremenom”</a:t>
            </a:r>
            <a:endParaRPr lang="hr-HR" dirty="0"/>
          </a:p>
        </p:txBody>
      </p:sp>
      <p:sp>
        <p:nvSpPr>
          <p:cNvPr id="14" name="Rezervirano mjesto sadržaja 13"/>
          <p:cNvSpPr>
            <a:spLocks noGrp="1"/>
          </p:cNvSpPr>
          <p:nvPr>
            <p:ph idx="1"/>
          </p:nvPr>
        </p:nvSpPr>
        <p:spPr>
          <a:xfrm>
            <a:off x="1218883" y="1934964"/>
            <a:ext cx="10360501" cy="1799211"/>
          </a:xfrm>
        </p:spPr>
        <p:txBody>
          <a:bodyPr>
            <a:normAutofit/>
          </a:bodyPr>
          <a:lstStyle/>
          <a:p>
            <a:pPr marL="304770" indent="-304770">
              <a:buClr>
                <a:srgbClr val="009999"/>
              </a:buClr>
              <a:buFont typeface="Arial"/>
              <a:buChar char="•"/>
            </a:pPr>
            <a:r>
              <a:rPr lang="hr-HR" dirty="0" smtClean="0">
                <a:latin typeface="Calibri"/>
              </a:rPr>
              <a:t>Anketa je preuzeta iz projekta „</a:t>
            </a:r>
            <a:r>
              <a:rPr lang="hr-HR" dirty="0" smtClean="0"/>
              <a:t>Sigurnost </a:t>
            </a:r>
            <a:r>
              <a:rPr lang="hr-HR" dirty="0"/>
              <a:t>djece na </a:t>
            </a:r>
            <a:r>
              <a:rPr lang="hr-HR" dirty="0" smtClean="0"/>
              <a:t>internetu”:</a:t>
            </a:r>
          </a:p>
          <a:p>
            <a:pPr marL="0" indent="0">
              <a:buClr>
                <a:srgbClr val="009999"/>
              </a:buClr>
              <a:buNone/>
            </a:pPr>
            <a:r>
              <a:rPr lang="hr-HR" dirty="0" smtClean="0"/>
              <a:t>		http</a:t>
            </a:r>
            <a:r>
              <a:rPr lang="hr-HR" dirty="0"/>
              <a:t>://www.petzanet.hr/</a:t>
            </a:r>
          </a:p>
          <a:p>
            <a:pPr marL="304770" indent="-304770">
              <a:buClr>
                <a:srgbClr val="009999"/>
              </a:buClr>
              <a:buFont typeface="Arial"/>
              <a:buChar char="•"/>
            </a:pPr>
            <a:r>
              <a:rPr lang="hr-HR" dirty="0" smtClean="0">
                <a:latin typeface="Calibri"/>
              </a:rPr>
              <a:t>Anketu je ispunilo 10 učenika osmog razreda.</a:t>
            </a:r>
            <a:endParaRPr lang="hr-HR" sz="2800" b="0" i="0" dirty="0" smtClean="0">
              <a:solidFill>
                <a:schemeClr val="tx1"/>
              </a:solidFill>
              <a:latin typeface="Calibri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24" y="4005064"/>
            <a:ext cx="2273300" cy="137160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972" y="5795686"/>
            <a:ext cx="4458322" cy="5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UPITNIK ZA </a:t>
            </a:r>
            <a:r>
              <a:rPr lang="hr-HR" dirty="0" smtClean="0"/>
              <a:t>UČENIKE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18883" y="2060847"/>
            <a:ext cx="10564161" cy="4103221"/>
          </a:xfrm>
        </p:spPr>
        <p:txBody>
          <a:bodyPr/>
          <a:lstStyle/>
          <a:p>
            <a:r>
              <a:rPr lang="hr-HR" dirty="0" smtClean="0"/>
              <a:t>Pročitaj </a:t>
            </a:r>
            <a:r>
              <a:rPr lang="hr-HR" dirty="0"/>
              <a:t>pitanje i zaokruži </a:t>
            </a:r>
            <a:r>
              <a:rPr lang="hr-HR" dirty="0" smtClean="0"/>
              <a:t>odgovor </a:t>
            </a:r>
            <a:r>
              <a:rPr lang="hr-HR" dirty="0"/>
              <a:t>koji najbolje odgovara tvojim navikama vezanima </a:t>
            </a:r>
            <a:r>
              <a:rPr lang="hr-HR" dirty="0" smtClean="0"/>
              <a:t>za korištenje </a:t>
            </a:r>
            <a:r>
              <a:rPr lang="hr-HR" dirty="0"/>
              <a:t>interneta u posljednjih šest </a:t>
            </a:r>
            <a:r>
              <a:rPr lang="hr-HR" dirty="0" smtClean="0"/>
              <a:t>mjeseci.</a:t>
            </a:r>
          </a:p>
          <a:p>
            <a:r>
              <a:rPr lang="hr-HR" dirty="0" smtClean="0"/>
              <a:t>Odgovore </a:t>
            </a:r>
            <a:r>
              <a:rPr lang="hr-HR" dirty="0"/>
              <a:t>usporedi </a:t>
            </a:r>
            <a:r>
              <a:rPr lang="hr-HR" dirty="0" smtClean="0"/>
              <a:t>s odgovorima </a:t>
            </a:r>
            <a:r>
              <a:rPr lang="hr-HR" dirty="0"/>
              <a:t>roditelja i ovisno o rezultatima, razgovaraj s roditeljima o tome postoji li potreba </a:t>
            </a:r>
            <a:r>
              <a:rPr lang="hr-HR" dirty="0" smtClean="0"/>
              <a:t>za mijenjanjem </a:t>
            </a:r>
            <a:r>
              <a:rPr lang="hr-HR" dirty="0"/>
              <a:t>navika korištenja interneta.</a:t>
            </a:r>
          </a:p>
        </p:txBody>
      </p:sp>
    </p:spTree>
    <p:extLst>
      <p:ext uri="{BB962C8B-B14F-4D97-AF65-F5344CB8AC3E}">
        <p14:creationId xmlns:p14="http://schemas.microsoft.com/office/powerpoint/2010/main" val="173788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Gubim pojam o vremenu kada sam na internetu.</a:t>
            </a:r>
            <a:endParaRPr lang="hr-HR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395940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Odlažem učenje i školske obveze zbog interneta.</a:t>
            </a:r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374774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168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564161" cy="1223963"/>
          </a:xfrm>
        </p:spPr>
        <p:txBody>
          <a:bodyPr/>
          <a:lstStyle/>
          <a:p>
            <a:r>
              <a:rPr lang="pl-PL" dirty="0"/>
              <a:t>Kasnije idem na spavanje jer ostajem duže na internetu.</a:t>
            </a:r>
            <a:endParaRPr lang="hr-HR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363036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065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Roditelji mi prigovaraju zbog vremena kojeg provodim na internetu.</a:t>
            </a:r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221850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798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Osjećam nervozu, ljutnju ili razdražljivost kada moram prekinuti </a:t>
            </a:r>
            <a:r>
              <a:rPr lang="hr-HR" i="1" dirty="0"/>
              <a:t>online </a:t>
            </a:r>
            <a:r>
              <a:rPr lang="hr-HR" dirty="0"/>
              <a:t>aktivnost.</a:t>
            </a:r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070323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926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Radije provodim vrijeme na internetu nego s prijateljima i obitelji.</a:t>
            </a:r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917230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191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_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82B9EA9-7221-41C7-96C7-ADF29D8EF0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328</Words>
  <Application>Microsoft Office PowerPoint</Application>
  <PresentationFormat>Prilagođeno</PresentationFormat>
  <Paragraphs>73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9" baseType="lpstr">
      <vt:lpstr>Arial</vt:lpstr>
      <vt:lpstr>Calibri</vt:lpstr>
      <vt:lpstr>Tech_16x9</vt:lpstr>
      <vt:lpstr>Dan sigurnijeg interneta 2015.</vt:lpstr>
      <vt:lpstr>Nastavna jedinica: „Upravljam svojim vremenom”</vt:lpstr>
      <vt:lpstr>UPITNIK ZA UČENIKE</vt:lpstr>
      <vt:lpstr>Gubim pojam o vremenu kada sam na internetu.</vt:lpstr>
      <vt:lpstr>Odlažem učenje i školske obveze zbog interneta.</vt:lpstr>
      <vt:lpstr>Kasnije idem na spavanje jer ostajem duže na internetu.</vt:lpstr>
      <vt:lpstr>Roditelji mi prigovaraju zbog vremena kojeg provodim na internetu.</vt:lpstr>
      <vt:lpstr>Osjećam nervozu, ljutnju ili razdražljivost kada moram prekinuti online aktivnost.</vt:lpstr>
      <vt:lpstr>Radije provodim vrijeme na internetu nego s prijateljima i obitelji.</vt:lpstr>
      <vt:lpstr>Razmišljam o povratku na Internet za vrijeme obroka ili neke druge aktivnosti.</vt:lpstr>
      <vt:lpstr>Na internetu ostajem duže nego što mi je dopušteno.</vt:lpstr>
      <vt:lpstr>Zbog interneta zanemarujem aktivnosti kojima se bavim u slobodnom vremenu.</vt:lpstr>
      <vt:lpstr>Bolje se osjećam kad sam na internetu.</vt:lpstr>
      <vt:lpstr>Ne govorim istinu o vremenu kojeg provedem na internetu kada nema nikoga kod kuće.</vt:lpstr>
      <vt:lpstr>Rezultati</vt:lpstr>
      <vt:lpstr>Rezultati upitnika za učenike: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2015-02-11T10:02:19Z</dcterms:created>
  <dcterms:modified xsi:type="dcterms:W3CDTF">2015-02-12T18:25:36Z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