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70" r:id="rId14"/>
    <p:sldId id="269" r:id="rId15"/>
    <p:sldId id="271" r:id="rId16"/>
    <p:sldId id="285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92" r:id="rId27"/>
    <p:sldId id="282" r:id="rId28"/>
    <p:sldId id="293" r:id="rId29"/>
    <p:sldId id="294" r:id="rId30"/>
    <p:sldId id="296" r:id="rId31"/>
    <p:sldId id="295" r:id="rId32"/>
    <p:sldId id="283" r:id="rId33"/>
    <p:sldId id="286" r:id="rId34"/>
    <p:sldId id="287" r:id="rId35"/>
    <p:sldId id="288" r:id="rId36"/>
    <p:sldId id="289" r:id="rId37"/>
    <p:sldId id="291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5" autoAdjust="0"/>
    <p:restoredTop sz="94662" autoAdjust="0"/>
  </p:normalViewPr>
  <p:slideViewPr>
    <p:cSldViewPr>
      <p:cViewPr varScale="1">
        <p:scale>
          <a:sx n="103" d="100"/>
          <a:sy n="103" d="100"/>
        </p:scale>
        <p:origin x="-1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59FE0FE-6BFE-410C-9751-B7FAC1C1523B}" type="datetimeFigureOut">
              <a:rPr lang="hr-HR" smtClean="0"/>
              <a:pPr/>
              <a:t>1.12.2014.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AEBDCB5-2E0D-4B61-93E8-08E8EB7DAD47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800" dirty="0" smtClean="0">
                <a:solidFill>
                  <a:schemeClr val="accent1"/>
                </a:solidFill>
              </a:rPr>
              <a:t>VUKOVAR</a:t>
            </a:r>
            <a:endParaRPr lang="hr-HR" sz="88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45215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1441450"/>
            <a:ext cx="5930900" cy="397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529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sibenik.in/upload/novosti/2012/08/2012-08-24/4559/img_vukovar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323710" cy="4101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7665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ivilnodrustvo.hr/uploads/pics/vukovar_c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405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624987" cy="4615408"/>
          </a:xfrm>
        </p:spPr>
      </p:pic>
    </p:spTree>
    <p:extLst>
      <p:ext uri="{BB962C8B-B14F-4D97-AF65-F5344CB8AC3E}">
        <p14:creationId xmlns="" xmlns:p14="http://schemas.microsoft.com/office/powerpoint/2010/main" val="1086569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197709" cy="4903440"/>
          </a:xfrm>
        </p:spPr>
      </p:pic>
    </p:spTree>
    <p:extLst>
      <p:ext uri="{BB962C8B-B14F-4D97-AF65-F5344CB8AC3E}">
        <p14:creationId xmlns="" xmlns:p14="http://schemas.microsoft.com/office/powerpoint/2010/main" val="1596355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464243" cy="4248472"/>
          </a:xfrm>
        </p:spPr>
      </p:pic>
    </p:spTree>
    <p:extLst>
      <p:ext uri="{BB962C8B-B14F-4D97-AF65-F5344CB8AC3E}">
        <p14:creationId xmlns="" xmlns:p14="http://schemas.microsoft.com/office/powerpoint/2010/main" val="208400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343317" cy="3593381"/>
          </a:xfrm>
        </p:spPr>
      </p:pic>
    </p:spTree>
    <p:extLst>
      <p:ext uri="{BB962C8B-B14F-4D97-AF65-F5344CB8AC3E}">
        <p14:creationId xmlns="" xmlns:p14="http://schemas.microsoft.com/office/powerpoint/2010/main" val="10554586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333505" cy="4823619"/>
          </a:xfrm>
        </p:spPr>
      </p:pic>
    </p:spTree>
    <p:extLst>
      <p:ext uri="{BB962C8B-B14F-4D97-AF65-F5344CB8AC3E}">
        <p14:creationId xmlns="" xmlns:p14="http://schemas.microsoft.com/office/powerpoint/2010/main" val="134377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155417" cy="3960440"/>
          </a:xfrm>
        </p:spPr>
      </p:pic>
    </p:spTree>
    <p:extLst>
      <p:ext uri="{BB962C8B-B14F-4D97-AF65-F5344CB8AC3E}">
        <p14:creationId xmlns="" xmlns:p14="http://schemas.microsoft.com/office/powerpoint/2010/main" val="2065299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181376" cy="4031332"/>
          </a:xfrm>
        </p:spPr>
      </p:pic>
    </p:spTree>
    <p:extLst>
      <p:ext uri="{BB962C8B-B14F-4D97-AF65-F5344CB8AC3E}">
        <p14:creationId xmlns="" xmlns:p14="http://schemas.microsoft.com/office/powerpoint/2010/main" val="3625150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93096"/>
            <a:ext cx="7122368" cy="1879104"/>
          </a:xfrm>
        </p:spPr>
        <p:txBody>
          <a:bodyPr>
            <a:normAutofit/>
          </a:bodyPr>
          <a:lstStyle/>
          <a:p>
            <a:pPr algn="l"/>
            <a:r>
              <a:rPr lang="hr-HR" sz="6600" dirty="0" smtClean="0">
                <a:solidFill>
                  <a:schemeClr val="tx1"/>
                </a:solidFill>
              </a:rPr>
              <a:t>Prije rata...</a:t>
            </a:r>
            <a:endParaRPr lang="hr-H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9162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Bitka za Vukovar je najveća i najkrvavija bitka u Domovinskome ratu. Okupacija je započela 25. kolovoza 1991. </a:t>
            </a:r>
            <a:r>
              <a:rPr lang="hr-HR" dirty="0"/>
              <a:t>T</a:t>
            </a:r>
            <a:r>
              <a:rPr lang="hr-HR" dirty="0" smtClean="0"/>
              <a:t>rajala 87 dana. Za to vrijeme grad je bombardiran danonoćno sa srpske strane Dunava. 18. studenoga srpske su paravojne formacije i snage JNA izvršile konačni napad te zauzele grad. Svaki otpor od strane branitelja prestao je 20. studenog.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213540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Nakon pada u Vukovaru su izvršeni brojni zločini na nesrpskome stanovništvu. 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060913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 nakon rata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15983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7954831" cy="4865340"/>
          </a:xfrm>
        </p:spPr>
      </p:pic>
    </p:spTree>
    <p:extLst>
      <p:ext uri="{BB962C8B-B14F-4D97-AF65-F5344CB8AC3E}">
        <p14:creationId xmlns="" xmlns:p14="http://schemas.microsoft.com/office/powerpoint/2010/main" val="1934406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263360" cy="4831432"/>
          </a:xfrm>
        </p:spPr>
      </p:pic>
    </p:spTree>
    <p:extLst>
      <p:ext uri="{BB962C8B-B14F-4D97-AF65-F5344CB8AC3E}">
        <p14:creationId xmlns="" xmlns:p14="http://schemas.microsoft.com/office/powerpoint/2010/main" val="3102283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264696" cy="4139667"/>
          </a:xfrm>
        </p:spPr>
      </p:pic>
    </p:spTree>
    <p:extLst>
      <p:ext uri="{BB962C8B-B14F-4D97-AF65-F5344CB8AC3E}">
        <p14:creationId xmlns="" xmlns:p14="http://schemas.microsoft.com/office/powerpoint/2010/main" val="1193427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SIMBOLI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5522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6672"/>
            <a:ext cx="3672408" cy="5497618"/>
          </a:xfrm>
        </p:spPr>
      </p:pic>
    </p:spTree>
    <p:extLst>
      <p:ext uri="{BB962C8B-B14F-4D97-AF65-F5344CB8AC3E}">
        <p14:creationId xmlns="" xmlns:p14="http://schemas.microsoft.com/office/powerpoint/2010/main" val="2322407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633931" cy="4975448"/>
          </a:xfrm>
        </p:spPr>
      </p:pic>
    </p:spTree>
    <p:extLst>
      <p:ext uri="{BB962C8B-B14F-4D97-AF65-F5344CB8AC3E}">
        <p14:creationId xmlns="" xmlns:p14="http://schemas.microsoft.com/office/powerpoint/2010/main" val="1223462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722608" cy="4500538"/>
          </a:xfrm>
        </p:spPr>
      </p:pic>
    </p:spTree>
    <p:extLst>
      <p:ext uri="{BB962C8B-B14F-4D97-AF65-F5344CB8AC3E}">
        <p14:creationId xmlns="" xmlns:p14="http://schemas.microsoft.com/office/powerpoint/2010/main" val="893808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624736" cy="5067923"/>
          </a:xfrm>
        </p:spPr>
      </p:pic>
    </p:spTree>
    <p:extLst>
      <p:ext uri="{BB962C8B-B14F-4D97-AF65-F5344CB8AC3E}">
        <p14:creationId xmlns="" xmlns:p14="http://schemas.microsoft.com/office/powerpoint/2010/main" val="2634243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8"/>
            <a:ext cx="3903439" cy="5352444"/>
          </a:xfrm>
        </p:spPr>
      </p:pic>
    </p:spTree>
    <p:extLst>
      <p:ext uri="{BB962C8B-B14F-4D97-AF65-F5344CB8AC3E}">
        <p14:creationId xmlns="" xmlns:p14="http://schemas.microsoft.com/office/powerpoint/2010/main" val="3462322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3944714" cy="3944714"/>
          </a:xfrm>
        </p:spPr>
      </p:pic>
    </p:spTree>
    <p:extLst>
      <p:ext uri="{BB962C8B-B14F-4D97-AF65-F5344CB8AC3E}">
        <p14:creationId xmlns="" xmlns:p14="http://schemas.microsoft.com/office/powerpoint/2010/main" val="2652618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3240360"/>
          </a:xfrm>
        </p:spPr>
      </p:pic>
    </p:spTree>
    <p:extLst>
      <p:ext uri="{BB962C8B-B14F-4D97-AF65-F5344CB8AC3E}">
        <p14:creationId xmlns="" xmlns:p14="http://schemas.microsoft.com/office/powerpoint/2010/main" val="2718435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29200"/>
            <a:ext cx="6781800" cy="943000"/>
          </a:xfrm>
        </p:spPr>
        <p:txBody>
          <a:bodyPr>
            <a:normAutofit/>
          </a:bodyPr>
          <a:lstStyle/>
          <a:p>
            <a:r>
              <a:rPr lang="hr-HR" sz="4400" dirty="0" smtClean="0"/>
              <a:t>STATISTIKE</a:t>
            </a:r>
            <a:endParaRPr lang="hr-HR" sz="4400" dirty="0"/>
          </a:p>
        </p:txBody>
      </p:sp>
    </p:spTree>
    <p:extLst>
      <p:ext uri="{BB962C8B-B14F-4D97-AF65-F5344CB8AC3E}">
        <p14:creationId xmlns="" xmlns:p14="http://schemas.microsoft.com/office/powerpoint/2010/main" val="4216682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9860857"/>
              </p:ext>
            </p:extLst>
          </p:nvPr>
        </p:nvGraphicFramePr>
        <p:xfrm>
          <a:off x="1547664" y="836712"/>
          <a:ext cx="6336704" cy="1085840"/>
        </p:xfrm>
        <a:graphic>
          <a:graphicData uri="http://schemas.openxmlformats.org/drawingml/2006/table">
            <a:tbl>
              <a:tblPr/>
              <a:tblGrid>
                <a:gridCol w="3168352"/>
                <a:gridCol w="3168352"/>
              </a:tblGrid>
              <a:tr h="28803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solidFill>
                            <a:schemeClr val="accent1"/>
                          </a:solidFill>
                          <a:effectLst/>
                        </a:rPr>
                        <a:t>Sukobljene strane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rgbClr val="0B0080"/>
                          </a:solidFill>
                          <a:effectLst/>
                        </a:rPr>
                        <a:t>J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ugoslavenska narodna armija</a:t>
                      </a:r>
                      <a:endParaRPr lang="hr-HR" u="non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Zbor narodne garde</a:t>
                      </a:r>
                      <a:endParaRPr lang="hr-HR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1953942"/>
              </p:ext>
            </p:extLst>
          </p:nvPr>
        </p:nvGraphicFramePr>
        <p:xfrm>
          <a:off x="2267744" y="2852936"/>
          <a:ext cx="4768274" cy="1828800"/>
        </p:xfrm>
        <a:graphic>
          <a:graphicData uri="http://schemas.openxmlformats.org/drawingml/2006/table">
            <a:tbl>
              <a:tblPr/>
              <a:tblGrid>
                <a:gridCol w="2384137"/>
                <a:gridCol w="2384137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solidFill>
                            <a:schemeClr val="accent1"/>
                          </a:solidFill>
                          <a:effectLst/>
                        </a:rPr>
                        <a:t>Zapovjednici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1362432">
                <a:tc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Mladen Bratić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Života Panić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Veselin Šljivančanin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Mile Mrkšić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Željko </a:t>
                      </a:r>
                      <a:r>
                        <a:rPr lang="hr-HR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Ražnatović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Branko Borković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Mile Dedaković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Blago Zadro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Marko Babić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  <a:b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hr-HR" u="none" strike="noStrike" dirty="0">
                          <a:solidFill>
                            <a:schemeClr val="tx1"/>
                          </a:solidFill>
                          <a:effectLst/>
                        </a:rPr>
                        <a:t>Robert Šilić</a:t>
                      </a:r>
                      <a:r>
                        <a:rPr lang="hr-HR" dirty="0">
                          <a:solidFill>
                            <a:schemeClr val="tx1"/>
                          </a:solidFill>
                          <a:effectLst/>
                        </a:rPr>
                        <a:t> †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661570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68384017"/>
              </p:ext>
            </p:extLst>
          </p:nvPr>
        </p:nvGraphicFramePr>
        <p:xfrm>
          <a:off x="467544" y="836712"/>
          <a:ext cx="8208912" cy="4015740"/>
        </p:xfrm>
        <a:graphic>
          <a:graphicData uri="http://schemas.openxmlformats.org/drawingml/2006/table">
            <a:tbl>
              <a:tblPr/>
              <a:tblGrid>
                <a:gridCol w="4104456"/>
                <a:gridCol w="4104456"/>
              </a:tblGrid>
              <a:tr h="29271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600" dirty="0">
                          <a:solidFill>
                            <a:schemeClr val="accent1"/>
                          </a:solidFill>
                          <a:effectLst/>
                        </a:rPr>
                        <a:t>Jačina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163666">
                <a:tc>
                  <a:txBody>
                    <a:bodyPr/>
                    <a:lstStyle/>
                    <a:p>
                      <a:pPr fontAlgn="t"/>
                      <a:r>
                        <a:rPr lang="vi-VN" sz="2000" dirty="0">
                          <a:effectLst/>
                        </a:rPr>
                        <a:t>stalno angažiranih 30 </a:t>
                      </a:r>
                      <a:r>
                        <a:rPr lang="vi-VN" sz="2000" dirty="0" smtClean="0">
                          <a:effectLst/>
                        </a:rPr>
                        <a:t>000</a:t>
                      </a: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vi-VN" sz="2000" dirty="0">
                          <a:effectLst/>
                        </a:rPr>
                        <a:t/>
                      </a:r>
                      <a:br>
                        <a:rPr lang="vi-VN" sz="2000" dirty="0">
                          <a:effectLst/>
                        </a:rPr>
                      </a:br>
                      <a:r>
                        <a:rPr lang="vi-VN" sz="2000" dirty="0">
                          <a:effectLst/>
                        </a:rPr>
                        <a:t>u trenutku zauzimanja grada oko 80 </a:t>
                      </a:r>
                      <a:r>
                        <a:rPr lang="vi-VN" sz="2000" dirty="0" smtClean="0">
                          <a:effectLst/>
                        </a:rPr>
                        <a:t>000</a:t>
                      </a: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vi-VN" sz="2000" dirty="0">
                          <a:effectLst/>
                        </a:rPr>
                        <a:t/>
                      </a:r>
                      <a:br>
                        <a:rPr lang="vi-VN" sz="2000" dirty="0">
                          <a:effectLst/>
                        </a:rPr>
                      </a:br>
                      <a:r>
                        <a:rPr lang="vi-VN" sz="2000" dirty="0">
                          <a:effectLst/>
                        </a:rPr>
                        <a:t>1600 tenkova i oklopnih </a:t>
                      </a:r>
                      <a:r>
                        <a:rPr lang="vi-VN" sz="2000" dirty="0" smtClean="0">
                          <a:effectLst/>
                        </a:rPr>
                        <a:t>transportera</a:t>
                      </a: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vi-VN" sz="2000" dirty="0">
                          <a:effectLst/>
                        </a:rPr>
                        <a:t/>
                      </a:r>
                      <a:br>
                        <a:rPr lang="vi-VN" sz="2000" dirty="0">
                          <a:effectLst/>
                        </a:rPr>
                      </a:br>
                      <a:r>
                        <a:rPr lang="vi-VN" sz="2000" dirty="0">
                          <a:effectLst/>
                        </a:rPr>
                        <a:t>980 oruđa zemaljskog </a:t>
                      </a:r>
                      <a:r>
                        <a:rPr lang="vi-VN" sz="2000" dirty="0" smtClean="0">
                          <a:effectLst/>
                        </a:rPr>
                        <a:t>topništva</a:t>
                      </a: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vi-VN" sz="2000" dirty="0">
                          <a:effectLst/>
                        </a:rPr>
                        <a:t/>
                      </a:r>
                      <a:br>
                        <a:rPr lang="vi-VN" sz="2000" dirty="0">
                          <a:effectLst/>
                        </a:rPr>
                      </a:br>
                      <a:r>
                        <a:rPr lang="vi-VN" sz="2000" dirty="0">
                          <a:effectLst/>
                        </a:rPr>
                        <a:t>350 protuzrakoplovnih topova sa 750 cijevi za djelo­vanje po zemaljskim ciljevima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000" dirty="0">
                          <a:effectLst/>
                        </a:rPr>
                        <a:t>oko 1800 do najviše 2000 ljudi u samom </a:t>
                      </a:r>
                      <a:r>
                        <a:rPr lang="hr-HR" sz="2000" dirty="0" smtClean="0">
                          <a:effectLst/>
                        </a:rPr>
                        <a:t>gradu,</a:t>
                      </a:r>
                      <a:r>
                        <a:rPr lang="hr-HR" sz="2000" baseline="0" dirty="0" smtClean="0">
                          <a:effectLst/>
                        </a:rPr>
                        <a:t> </a:t>
                      </a:r>
                      <a:r>
                        <a:rPr lang="hr-HR" sz="2000" dirty="0" smtClean="0">
                          <a:effectLst/>
                        </a:rPr>
                        <a:t>pred </a:t>
                      </a:r>
                      <a:r>
                        <a:rPr lang="hr-HR" sz="2000" dirty="0">
                          <a:effectLst/>
                        </a:rPr>
                        <a:t>sam pad grada, najviše </a:t>
                      </a:r>
                      <a:r>
                        <a:rPr lang="hr-HR" sz="2000" dirty="0" smtClean="0">
                          <a:effectLst/>
                        </a:rPr>
                        <a:t>6700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26 tenkova i oklopnih </a:t>
                      </a:r>
                      <a:r>
                        <a:rPr lang="hr-HR" sz="2000" dirty="0" smtClean="0">
                          <a:effectLst/>
                        </a:rPr>
                        <a:t>transportera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52 topa do 100 </a:t>
                      </a:r>
                      <a:r>
                        <a:rPr lang="hr-HR" sz="2000" dirty="0" smtClean="0">
                          <a:effectLst/>
                        </a:rPr>
                        <a:t>mm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32 topa preko 100 </a:t>
                      </a:r>
                      <a:r>
                        <a:rPr lang="hr-HR" sz="2000" dirty="0" smtClean="0">
                          <a:effectLst/>
                        </a:rPr>
                        <a:t>mm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1 VBR te 68 minobacača</a:t>
                      </a:r>
                    </a:p>
                  </a:txBody>
                  <a:tcPr marL="57150" marR="57150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4648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7878761"/>
              </p:ext>
            </p:extLst>
          </p:nvPr>
        </p:nvGraphicFramePr>
        <p:xfrm>
          <a:off x="1259632" y="548680"/>
          <a:ext cx="6696744" cy="5387332"/>
        </p:xfrm>
        <a:graphic>
          <a:graphicData uri="http://schemas.openxmlformats.org/drawingml/2006/table">
            <a:tbl>
              <a:tblPr/>
              <a:tblGrid>
                <a:gridCol w="3348372"/>
                <a:gridCol w="3348372"/>
              </a:tblGrid>
              <a:tr h="31792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hr-HR" sz="1800" dirty="0">
                          <a:solidFill>
                            <a:schemeClr val="accent1"/>
                          </a:solidFill>
                          <a:effectLst/>
                        </a:rPr>
                        <a:t>Gubitci</a:t>
                      </a:r>
                    </a:p>
                  </a:txBody>
                  <a:tcPr marL="40481" marR="40481" marT="20241" marB="202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C4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4724124">
                <a:tc>
                  <a:txBody>
                    <a:bodyPr/>
                    <a:lstStyle/>
                    <a:p>
                      <a:pPr fontAlgn="t"/>
                      <a:r>
                        <a:rPr lang="hr-HR" sz="2000" b="1" dirty="0">
                          <a:effectLst/>
                        </a:rPr>
                        <a:t>poginulih vojnika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10000-15000 (</a:t>
                      </a:r>
                      <a:r>
                        <a:rPr lang="hr-HR" sz="2000" dirty="0">
                          <a:effectLst/>
                        </a:rPr>
                        <a:t>Vojni arhiv Srbije</a:t>
                      </a:r>
                      <a:r>
                        <a:rPr lang="hr-HR" sz="2000" dirty="0" smtClean="0">
                          <a:effectLst/>
                        </a:rPr>
                        <a:t>)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b="1" dirty="0">
                          <a:effectLst/>
                        </a:rPr>
                        <a:t>ranjenih vojnika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5000-10000(Vojni arhiv Srbije</a:t>
                      </a:r>
                      <a:r>
                        <a:rPr lang="hr-HR" sz="2000" dirty="0" smtClean="0">
                          <a:effectLst/>
                        </a:rPr>
                        <a:t>)</a:t>
                      </a:r>
                      <a:endParaRPr lang="hr-HR" sz="2000" b="0" i="0" u="none" strike="noStrike" baseline="30000" dirty="0" smtClean="0">
                        <a:solidFill>
                          <a:srgbClr val="0B0080"/>
                        </a:solidFill>
                        <a:effectLst/>
                      </a:endParaRP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b="1" dirty="0">
                          <a:effectLst/>
                        </a:rPr>
                        <a:t>materijalne šteta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>
                          <a:effectLst/>
                        </a:rPr>
                        <a:t>400 - 600 uništenih tenkova i oklopnih </a:t>
                      </a:r>
                      <a:r>
                        <a:rPr lang="hr-HR" sz="2000" dirty="0" smtClean="0">
                          <a:effectLst/>
                        </a:rPr>
                        <a:t>vozila,</a:t>
                      </a:r>
                      <a:r>
                        <a:rPr lang="hr-HR" sz="2000" baseline="0" dirty="0" smtClean="0">
                          <a:effectLst/>
                        </a:rPr>
                        <a:t>  </a:t>
                      </a:r>
                      <a:r>
                        <a:rPr lang="hr-HR" sz="2000" dirty="0" smtClean="0">
                          <a:effectLst/>
                        </a:rPr>
                        <a:t>oko </a:t>
                      </a:r>
                      <a:r>
                        <a:rPr lang="hr-HR" sz="2000" dirty="0">
                          <a:effectLst/>
                        </a:rPr>
                        <a:t>20 uništenih zrakoplova i helikoptera</a:t>
                      </a:r>
                    </a:p>
                  </a:txBody>
                  <a:tcPr marL="40481" marR="40481" marT="20241" marB="202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hr-HR" sz="2000" b="1" dirty="0">
                          <a:effectLst/>
                        </a:rPr>
                        <a:t>poginulih vojnika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"Vukovarska brigada„</a:t>
                      </a:r>
                      <a:r>
                        <a:rPr lang="hr-HR" sz="2000" baseline="0" dirty="0" smtClean="0">
                          <a:effectLst/>
                        </a:rPr>
                        <a:t>- </a:t>
                      </a:r>
                      <a:r>
                        <a:rPr lang="hr-HR" sz="2000" dirty="0" smtClean="0">
                          <a:effectLst/>
                        </a:rPr>
                        <a:t>879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"Glavni </a:t>
                      </a:r>
                      <a:r>
                        <a:rPr lang="hr-HR" sz="2000" dirty="0">
                          <a:effectLst/>
                        </a:rPr>
                        <a:t>sanitetski </a:t>
                      </a:r>
                      <a:r>
                        <a:rPr lang="hr-HR" sz="2000" dirty="0" smtClean="0">
                          <a:effectLst/>
                        </a:rPr>
                        <a:t>stožer„- 450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hr-HR" sz="2000" b="1" dirty="0" smtClean="0">
                          <a:effectLst/>
                        </a:rPr>
                        <a:t>ranjenih vojnika</a:t>
                      </a:r>
                      <a:r>
                        <a:rPr lang="hr-HR" sz="2000" b="0" dirty="0" smtClean="0">
                          <a:effectLst/>
                        </a:rPr>
                        <a:t>-</a:t>
                      </a:r>
                      <a:r>
                        <a:rPr lang="hr-HR" sz="2000" b="0" baseline="0" dirty="0" smtClean="0">
                          <a:effectLst/>
                        </a:rPr>
                        <a:t> </a:t>
                      </a:r>
                      <a:r>
                        <a:rPr lang="hr-HR" sz="2000" b="0" dirty="0" smtClean="0">
                          <a:effectLst/>
                        </a:rPr>
                        <a:t>777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endParaRPr lang="hr-HR" sz="2000" dirty="0" smtClean="0">
                        <a:effectLst/>
                      </a:endParaRPr>
                    </a:p>
                    <a:p>
                      <a:pPr fontAlgn="t"/>
                      <a:r>
                        <a:rPr lang="hr-HR" sz="2000" b="1" dirty="0" smtClean="0">
                          <a:effectLst/>
                        </a:rPr>
                        <a:t>poginulih </a:t>
                      </a:r>
                      <a:r>
                        <a:rPr lang="hr-HR" sz="2000" b="1" dirty="0">
                          <a:effectLst/>
                        </a:rPr>
                        <a:t>civila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 </a:t>
                      </a:r>
                      <a:r>
                        <a:rPr lang="hr-HR" sz="2000" dirty="0">
                          <a:effectLst/>
                        </a:rPr>
                        <a:t>"Davor </a:t>
                      </a:r>
                      <a:r>
                        <a:rPr lang="hr-HR" sz="2000" dirty="0" smtClean="0">
                          <a:effectLst/>
                        </a:rPr>
                        <a:t>Marijan„- 1100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"Glavni </a:t>
                      </a:r>
                      <a:r>
                        <a:rPr lang="hr-HR" sz="2000" dirty="0">
                          <a:effectLst/>
                        </a:rPr>
                        <a:t>sanitetski </a:t>
                      </a:r>
                      <a:r>
                        <a:rPr lang="hr-HR" sz="2000" dirty="0" smtClean="0">
                          <a:effectLst/>
                        </a:rPr>
                        <a:t>stožer„- 1350</a:t>
                      </a:r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dirty="0" smtClean="0">
                          <a:effectLst/>
                        </a:rPr>
                        <a:t> </a:t>
                      </a:r>
                      <a:r>
                        <a:rPr lang="hr-HR" sz="2000" dirty="0">
                          <a:effectLst/>
                        </a:rPr>
                        <a:t>Opća bolnica </a:t>
                      </a:r>
                      <a:r>
                        <a:rPr lang="hr-HR" sz="2000" dirty="0" smtClean="0">
                          <a:effectLst/>
                        </a:rPr>
                        <a:t>Vukovar-</a:t>
                      </a:r>
                      <a:r>
                        <a:rPr lang="hr-HR" sz="2000" baseline="0" dirty="0" smtClean="0">
                          <a:effectLst/>
                        </a:rPr>
                        <a:t> </a:t>
                      </a:r>
                      <a:r>
                        <a:rPr lang="hr-HR" sz="2000" dirty="0" smtClean="0">
                          <a:effectLst/>
                        </a:rPr>
                        <a:t>1624</a:t>
                      </a:r>
                    </a:p>
                    <a:p>
                      <a:pPr fontAlgn="t"/>
                      <a:r>
                        <a:rPr lang="hr-HR" sz="2000" dirty="0">
                          <a:effectLst/>
                        </a:rPr>
                        <a:t/>
                      </a:r>
                      <a:br>
                        <a:rPr lang="hr-HR" sz="2000" dirty="0">
                          <a:effectLst/>
                        </a:rPr>
                      </a:br>
                      <a:r>
                        <a:rPr lang="hr-HR" sz="2000" b="1" dirty="0">
                          <a:effectLst/>
                        </a:rPr>
                        <a:t>ranjenih </a:t>
                      </a:r>
                      <a:r>
                        <a:rPr lang="hr-HR" sz="2000" b="1" dirty="0" smtClean="0">
                          <a:effectLst/>
                        </a:rPr>
                        <a:t>civila</a:t>
                      </a:r>
                      <a:r>
                        <a:rPr lang="hr-HR" sz="2000" b="0" dirty="0" smtClean="0">
                          <a:effectLst/>
                        </a:rPr>
                        <a:t>-</a:t>
                      </a:r>
                      <a:r>
                        <a:rPr lang="hr-HR" sz="2000" b="0" baseline="0" dirty="0" smtClean="0">
                          <a:effectLst/>
                        </a:rPr>
                        <a:t> </a:t>
                      </a:r>
                      <a:r>
                        <a:rPr lang="hr-HR" sz="2000" dirty="0" smtClean="0">
                          <a:effectLst/>
                        </a:rPr>
                        <a:t>2500</a:t>
                      </a:r>
                      <a:endParaRPr lang="hr-HR" sz="2000" dirty="0">
                        <a:effectLst/>
                      </a:endParaRPr>
                    </a:p>
                  </a:txBody>
                  <a:tcPr marL="40481" marR="40481" marT="20241" marB="202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14534">
                <a:tc gridSpan="2">
                  <a:txBody>
                    <a:bodyPr/>
                    <a:lstStyle/>
                    <a:p>
                      <a:pPr fontAlgn="t"/>
                      <a:r>
                        <a:rPr lang="hr-HR" sz="2000" b="1" dirty="0" smtClean="0">
                          <a:effectLst/>
                        </a:rPr>
                        <a:t>5000- 7000 </a:t>
                      </a:r>
                      <a:r>
                        <a:rPr lang="hr-HR" sz="2000" b="1" dirty="0">
                          <a:effectLst/>
                        </a:rPr>
                        <a:t>osoba zarobljeno</a:t>
                      </a:r>
                    </a:p>
                  </a:txBody>
                  <a:tcPr marL="40481" marR="40481" marT="20241" marB="202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9854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Višeslav Novak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 smtClean="0"/>
              <a:t>Luka Grubić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1105116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hr/c/cf/Vuko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480720" cy="403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6152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hr/9/91/Tehnicar-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34075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34426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hr/7/71/Stara_slik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7547313" cy="4827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8688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Vukovar je prije Domovinskoga rata bio važan gospodarski i lučki grad na rijeci Dunav. Poznat je po svojim atraktivnim građevinama koje su nažalost za vrijeme rata dobrim djelom uništene.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232602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Prije rata Vukovar je bio MULTINACIONALNI i VIŠEETNIČKI grad čiji su stanovnici živjeli u miru.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4036242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Za vrijeme rata</a:t>
            </a:r>
            <a:endParaRPr lang="hr-HR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4584908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137</TotalTime>
  <Words>173</Words>
  <Application>Microsoft Office PowerPoint</Application>
  <PresentationFormat>Prikaz na zaslonu (4:3)</PresentationFormat>
  <Paragraphs>40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38" baseType="lpstr">
      <vt:lpstr>NewsPrint</vt:lpstr>
      <vt:lpstr>VUKOVAR</vt:lpstr>
      <vt:lpstr>Prije rata...</vt:lpstr>
      <vt:lpstr>Slajd 3</vt:lpstr>
      <vt:lpstr>Slajd 4</vt:lpstr>
      <vt:lpstr>Slajd 5</vt:lpstr>
      <vt:lpstr>Slajd 6</vt:lpstr>
      <vt:lpstr>Slajd 7</vt:lpstr>
      <vt:lpstr>Slajd 8</vt:lpstr>
      <vt:lpstr>Za vrijeme rata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I nakon rata</vt:lpstr>
      <vt:lpstr>Slajd 23</vt:lpstr>
      <vt:lpstr>Slajd 24</vt:lpstr>
      <vt:lpstr>Slajd 25</vt:lpstr>
      <vt:lpstr>SIMBOLI</vt:lpstr>
      <vt:lpstr>Slajd 27</vt:lpstr>
      <vt:lpstr>Slajd 28</vt:lpstr>
      <vt:lpstr>Slajd 29</vt:lpstr>
      <vt:lpstr>Slajd 30</vt:lpstr>
      <vt:lpstr>Slajd 31</vt:lpstr>
      <vt:lpstr>Slajd 32</vt:lpstr>
      <vt:lpstr>STATISTIKE</vt:lpstr>
      <vt:lpstr>Slajd 34</vt:lpstr>
      <vt:lpstr>Slajd 35</vt:lpstr>
      <vt:lpstr>Slajd 36</vt:lpstr>
      <vt:lpstr>Slajd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TomiG</dc:creator>
  <cp:lastModifiedBy>Inf_ucionica</cp:lastModifiedBy>
  <cp:revision>16</cp:revision>
  <dcterms:created xsi:type="dcterms:W3CDTF">2014-10-30T16:55:19Z</dcterms:created>
  <dcterms:modified xsi:type="dcterms:W3CDTF">2014-12-01T14:10:40Z</dcterms:modified>
</cp:coreProperties>
</file>