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2" autoAdjust="0"/>
    <p:restoredTop sz="94660"/>
  </p:normalViewPr>
  <p:slideViewPr>
    <p:cSldViewPr snapToGrid="0">
      <p:cViewPr varScale="1">
        <p:scale>
          <a:sx n="76" d="100"/>
          <a:sy n="76" d="100"/>
        </p:scale>
        <p:origin x="55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695E-04CC-44FC-9B8E-A493C4AC7FA9}" type="datetimeFigureOut">
              <a:rPr lang="hr-HR" smtClean="0"/>
              <a:pPr/>
              <a:t>8.6.2016.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A56A-9204-4547-923A-837D28FDF3E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3538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695E-04CC-44FC-9B8E-A493C4AC7FA9}" type="datetimeFigureOut">
              <a:rPr lang="hr-HR" smtClean="0"/>
              <a:pPr/>
              <a:t>8.6.2016.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A56A-9204-4547-923A-837D28FDF3E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3014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695E-04CC-44FC-9B8E-A493C4AC7FA9}" type="datetimeFigureOut">
              <a:rPr lang="hr-HR" smtClean="0"/>
              <a:pPr/>
              <a:t>8.6.2016.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A56A-9204-4547-923A-837D28FDF3E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53551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695E-04CC-44FC-9B8E-A493C4AC7FA9}" type="datetimeFigureOut">
              <a:rPr lang="hr-HR" smtClean="0"/>
              <a:pPr/>
              <a:t>8.6.2016.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A56A-9204-4547-923A-837D28FDF3E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96882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695E-04CC-44FC-9B8E-A493C4AC7FA9}" type="datetimeFigureOut">
              <a:rPr lang="hr-HR" smtClean="0"/>
              <a:pPr/>
              <a:t>8.6.2016.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A56A-9204-4547-923A-837D28FDF3E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9064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695E-04CC-44FC-9B8E-A493C4AC7FA9}" type="datetimeFigureOut">
              <a:rPr lang="hr-HR" smtClean="0"/>
              <a:pPr/>
              <a:t>8.6.2016.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A56A-9204-4547-923A-837D28FDF3E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3259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695E-04CC-44FC-9B8E-A493C4AC7FA9}" type="datetimeFigureOut">
              <a:rPr lang="hr-HR" smtClean="0"/>
              <a:pPr/>
              <a:t>8.6.2016.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A56A-9204-4547-923A-837D28FDF3E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2968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695E-04CC-44FC-9B8E-A493C4AC7FA9}" type="datetimeFigureOut">
              <a:rPr lang="hr-HR" smtClean="0"/>
              <a:pPr/>
              <a:t>8.6.2016.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A56A-9204-4547-923A-837D28FDF3E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9774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695E-04CC-44FC-9B8E-A493C4AC7FA9}" type="datetimeFigureOut">
              <a:rPr lang="hr-HR" smtClean="0"/>
              <a:pPr/>
              <a:t>8.6.2016.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A56A-9204-4547-923A-837D28FDF3E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8541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695E-04CC-44FC-9B8E-A493C4AC7FA9}" type="datetimeFigureOut">
              <a:rPr lang="hr-HR" smtClean="0"/>
              <a:pPr/>
              <a:t>8.6.2016.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A56A-9204-4547-923A-837D28FDF3E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1801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695E-04CC-44FC-9B8E-A493C4AC7FA9}" type="datetimeFigureOut">
              <a:rPr lang="hr-HR" smtClean="0"/>
              <a:pPr/>
              <a:t>8.6.2016.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A56A-9204-4547-923A-837D28FDF3E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2103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695E-04CC-44FC-9B8E-A493C4AC7FA9}" type="datetimeFigureOut">
              <a:rPr lang="hr-HR" smtClean="0"/>
              <a:pPr/>
              <a:t>8.6.2016.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A56A-9204-4547-923A-837D28FDF3E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92572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695E-04CC-44FC-9B8E-A493C4AC7FA9}" type="datetimeFigureOut">
              <a:rPr lang="hr-HR" smtClean="0"/>
              <a:pPr/>
              <a:t>8.6.2016.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A56A-9204-4547-923A-837D28FDF3E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65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695E-04CC-44FC-9B8E-A493C4AC7FA9}" type="datetimeFigureOut">
              <a:rPr lang="hr-HR" smtClean="0"/>
              <a:pPr/>
              <a:t>8.6.2016.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A56A-9204-4547-923A-837D28FDF3E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7065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695E-04CC-44FC-9B8E-A493C4AC7FA9}" type="datetimeFigureOut">
              <a:rPr lang="hr-HR" smtClean="0"/>
              <a:pPr/>
              <a:t>8.6.2016.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A56A-9204-4547-923A-837D28FDF3E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7672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A56A-9204-4547-923A-837D28FDF3E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695E-04CC-44FC-9B8E-A493C4AC7FA9}" type="datetimeFigureOut">
              <a:rPr lang="hr-HR" smtClean="0"/>
              <a:pPr/>
              <a:t>8.6.2016.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2220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1695E-04CC-44FC-9B8E-A493C4AC7FA9}" type="datetimeFigureOut">
              <a:rPr lang="hr-HR" smtClean="0"/>
              <a:pPr/>
              <a:t>8.6.2016.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30FA56A-9204-4547-923A-837D28FDF3E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9253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92" r:id="rId3"/>
    <p:sldLayoutId id="2147484093" r:id="rId4"/>
    <p:sldLayoutId id="2147484094" r:id="rId5"/>
    <p:sldLayoutId id="2147484095" r:id="rId6"/>
    <p:sldLayoutId id="2147484096" r:id="rId7"/>
    <p:sldLayoutId id="2147484097" r:id="rId8"/>
    <p:sldLayoutId id="2147484098" r:id="rId9"/>
    <p:sldLayoutId id="2147484099" r:id="rId10"/>
    <p:sldLayoutId id="2147484100" r:id="rId11"/>
    <p:sldLayoutId id="2147484101" r:id="rId12"/>
    <p:sldLayoutId id="2147484102" r:id="rId13"/>
    <p:sldLayoutId id="2147484103" r:id="rId14"/>
    <p:sldLayoutId id="2147484104" r:id="rId15"/>
    <p:sldLayoutId id="21474841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621367" y="800100"/>
            <a:ext cx="7766936" cy="3961936"/>
          </a:xfrm>
        </p:spPr>
        <p:txBody>
          <a:bodyPr/>
          <a:lstStyle/>
          <a:p>
            <a:pPr algn="ctr"/>
            <a:r>
              <a:rPr lang="hr-HR" dirty="0"/>
              <a:t>On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Track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Our</a:t>
            </a:r>
            <a:r>
              <a:rPr lang="hr-HR" dirty="0"/>
              <a:t> </a:t>
            </a:r>
            <a:r>
              <a:rPr lang="hr-HR" dirty="0" err="1"/>
              <a:t>Recent</a:t>
            </a:r>
            <a:r>
              <a:rPr lang="hr-HR" dirty="0"/>
              <a:t> </a:t>
            </a:r>
            <a:r>
              <a:rPr lang="hr-HR" dirty="0" smtClean="0"/>
              <a:t>Past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err="1" smtClean="0"/>
              <a:t>Early</a:t>
            </a:r>
            <a:r>
              <a:rPr lang="hr-HR" dirty="0" smtClean="0"/>
              <a:t> </a:t>
            </a:r>
            <a:r>
              <a:rPr lang="hr-HR" dirty="0" err="1" smtClean="0"/>
              <a:t>laptops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07067" y="5447833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hr-HR" sz="2800" dirty="0" err="1" smtClean="0"/>
              <a:t>eTwinning</a:t>
            </a:r>
            <a:r>
              <a:rPr lang="hr-HR" sz="2800" dirty="0" smtClean="0"/>
              <a:t> </a:t>
            </a:r>
            <a:r>
              <a:rPr lang="hr-HR" sz="2800" dirty="0" err="1" smtClean="0"/>
              <a:t>project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35824055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455335" y="3740048"/>
            <a:ext cx="8596668" cy="1513914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Paola </a:t>
            </a:r>
            <a:r>
              <a:rPr lang="hr-HR" dirty="0" err="1" smtClean="0"/>
              <a:t>Oltran</a:t>
            </a:r>
            <a:r>
              <a:rPr lang="hr-HR" dirty="0" smtClean="0"/>
              <a:t>, </a:t>
            </a:r>
            <a:r>
              <a:rPr lang="hr-HR" dirty="0" smtClean="0"/>
              <a:t>6th grade</a:t>
            </a:r>
          </a:p>
          <a:p>
            <a:r>
              <a:rPr lang="hr-HR" dirty="0" smtClean="0"/>
              <a:t>II. </a:t>
            </a:r>
            <a:r>
              <a:rPr lang="hr-HR" dirty="0"/>
              <a:t>o</a:t>
            </a:r>
            <a:r>
              <a:rPr lang="hr-HR" dirty="0" smtClean="0"/>
              <a:t>snovna škola </a:t>
            </a:r>
            <a:r>
              <a:rPr lang="hr-HR" dirty="0" smtClean="0"/>
              <a:t>Čakovec</a:t>
            </a:r>
          </a:p>
          <a:p>
            <a:r>
              <a:rPr lang="hr-HR" dirty="0" err="1" smtClean="0"/>
              <a:t>Teacher</a:t>
            </a:r>
            <a:r>
              <a:rPr lang="hr-HR" dirty="0" smtClean="0"/>
              <a:t>: </a:t>
            </a:r>
            <a:r>
              <a:rPr lang="hr-HR" dirty="0" smtClean="0"/>
              <a:t>Iva </a:t>
            </a:r>
            <a:r>
              <a:rPr lang="hr-HR" dirty="0" err="1" smtClean="0"/>
              <a:t>Naranđa</a:t>
            </a:r>
            <a:endParaRPr lang="hr-HR" dirty="0" smtClean="0"/>
          </a:p>
          <a:p>
            <a:r>
              <a:rPr lang="hr-HR" dirty="0" smtClean="0"/>
              <a:t>Croatia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970550" y="1163754"/>
            <a:ext cx="3854528" cy="1278466"/>
          </a:xfrm>
        </p:spPr>
        <p:txBody>
          <a:bodyPr>
            <a:normAutofit/>
          </a:bodyPr>
          <a:lstStyle/>
          <a:p>
            <a:r>
              <a:rPr lang="hr-HR" sz="2800" dirty="0" err="1" smtClean="0"/>
              <a:t>Epson</a:t>
            </a:r>
            <a:r>
              <a:rPr lang="hr-HR" sz="2800" dirty="0" smtClean="0"/>
              <a:t> HX-20</a:t>
            </a:r>
            <a:endParaRPr lang="hr-HR" sz="2800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970550" y="2442220"/>
            <a:ext cx="3854528" cy="2584449"/>
          </a:xfrm>
        </p:spPr>
        <p:txBody>
          <a:bodyPr/>
          <a:lstStyle/>
          <a:p>
            <a:r>
              <a:rPr lang="en-US" sz="2400" dirty="0"/>
              <a:t>The Epson </a:t>
            </a:r>
            <a:r>
              <a:rPr lang="en-US" sz="2400" dirty="0" smtClean="0"/>
              <a:t>HX-20</a:t>
            </a:r>
            <a:r>
              <a:rPr lang="hr-HR" sz="2400" dirty="0" smtClean="0"/>
              <a:t> </a:t>
            </a:r>
            <a:r>
              <a:rPr lang="en-US" sz="2400" dirty="0" smtClean="0"/>
              <a:t>is </a:t>
            </a:r>
            <a:r>
              <a:rPr lang="en-US" sz="2400" dirty="0"/>
              <a:t>generally regarded as the first </a:t>
            </a:r>
            <a:r>
              <a:rPr lang="en-US" sz="2400" dirty="0" smtClean="0"/>
              <a:t>lap</a:t>
            </a:r>
            <a:r>
              <a:rPr lang="hr-HR" sz="2400" dirty="0" smtClean="0"/>
              <a:t>top </a:t>
            </a:r>
            <a:r>
              <a:rPr lang="hr-HR" sz="2400" dirty="0" err="1" smtClean="0"/>
              <a:t>computer</a:t>
            </a:r>
            <a:r>
              <a:rPr lang="hr-HR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/>
              <a:t>announced in November 1981, although first sold widely in 1983</a:t>
            </a:r>
            <a:r>
              <a:rPr lang="en-US" dirty="0"/>
              <a:t>. </a:t>
            </a:r>
            <a:endParaRPr lang="hr-HR" dirty="0"/>
          </a:p>
        </p:txBody>
      </p:sp>
      <p:pic>
        <p:nvPicPr>
          <p:cNvPr id="1026" name="Picture 2" descr="Epson-hx-2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38" y="2096995"/>
            <a:ext cx="5357118" cy="2929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avokutnik 5"/>
          <p:cNvSpPr/>
          <p:nvPr/>
        </p:nvSpPr>
        <p:spPr>
          <a:xfrm>
            <a:off x="545354" y="5398955"/>
            <a:ext cx="47740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smtClean="0"/>
              <a:t>https://en.wikipedia.org/wiki/Epson_HX-20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9518764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err="1" smtClean="0"/>
              <a:t>Osborne</a:t>
            </a:r>
            <a:r>
              <a:rPr lang="hr-HR" sz="2800" dirty="0" smtClean="0"/>
              <a:t> 1</a:t>
            </a:r>
            <a:endParaRPr lang="hr-HR" sz="2800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4567766" cy="258444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/>
              <a:t>The Osborne 1 was the first commercially successful </a:t>
            </a:r>
            <a:r>
              <a:rPr lang="hr-HR" sz="2400" dirty="0" err="1" smtClean="0"/>
              <a:t>portable</a:t>
            </a:r>
            <a:r>
              <a:rPr lang="en-US" sz="2400" dirty="0"/>
              <a:t> </a:t>
            </a:r>
            <a:endParaRPr lang="hr-HR" sz="2400" dirty="0" smtClean="0"/>
          </a:p>
          <a:p>
            <a:pPr>
              <a:spcBef>
                <a:spcPts val="0"/>
              </a:spcBef>
            </a:pPr>
            <a:r>
              <a:rPr lang="en-US" sz="2400" dirty="0" err="1" smtClean="0"/>
              <a:t>microcomput</a:t>
            </a:r>
            <a:r>
              <a:rPr lang="hr-HR" sz="2400" dirty="0" err="1" smtClean="0"/>
              <a:t>e</a:t>
            </a:r>
            <a:r>
              <a:rPr lang="hr-HR" sz="2400" dirty="0" err="1"/>
              <a:t>r</a:t>
            </a:r>
            <a:r>
              <a:rPr lang="en-US" sz="2400" dirty="0" smtClean="0"/>
              <a:t>, </a:t>
            </a:r>
            <a:r>
              <a:rPr lang="en-US" sz="2400" dirty="0"/>
              <a:t>released on April 3, 1981 by </a:t>
            </a:r>
            <a:r>
              <a:rPr lang="hr-HR" sz="2400" dirty="0" err="1" smtClean="0"/>
              <a:t>Osborne</a:t>
            </a:r>
            <a:r>
              <a:rPr lang="hr-HR" sz="2400" dirty="0" smtClean="0"/>
              <a:t> Computer</a:t>
            </a:r>
            <a:r>
              <a:rPr lang="en-US" sz="2400" dirty="0" smtClean="0"/>
              <a:t> </a:t>
            </a:r>
            <a:r>
              <a:rPr lang="en-US" sz="2400" dirty="0" err="1" smtClean="0"/>
              <a:t>Corporati</a:t>
            </a:r>
            <a:r>
              <a:rPr lang="hr-HR" sz="2400" dirty="0" smtClean="0"/>
              <a:t>on</a:t>
            </a:r>
            <a:r>
              <a:rPr lang="en-US" sz="2400" dirty="0" smtClean="0"/>
              <a:t>.</a:t>
            </a:r>
            <a:r>
              <a:rPr lang="en-US" sz="2400" dirty="0"/>
              <a:t> </a:t>
            </a:r>
            <a:endParaRPr lang="hr-HR" sz="2400" dirty="0"/>
          </a:p>
        </p:txBody>
      </p:sp>
      <p:pic>
        <p:nvPicPr>
          <p:cNvPr id="2050" name="Picture 2" descr="https://upload.wikimedia.org/wikipedia/commons/6/66/Osborne_1_ope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4360" y="1845655"/>
            <a:ext cx="3793937" cy="379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avokutnik 5"/>
          <p:cNvSpPr/>
          <p:nvPr/>
        </p:nvSpPr>
        <p:spPr>
          <a:xfrm>
            <a:off x="3038943" y="5639592"/>
            <a:ext cx="4469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smtClean="0"/>
              <a:t>https://hr.wikipedia.org/wiki/Osborne_1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5121522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err="1" smtClean="0"/>
              <a:t>Bondwell</a:t>
            </a:r>
            <a:r>
              <a:rPr lang="hr-HR" sz="2800" dirty="0" smtClean="0"/>
              <a:t> 2</a:t>
            </a:r>
            <a:endParaRPr lang="hr-HR" sz="2800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991218"/>
          </a:xfrm>
        </p:spPr>
        <p:txBody>
          <a:bodyPr>
            <a:noAutofit/>
          </a:bodyPr>
          <a:lstStyle/>
          <a:p>
            <a:r>
              <a:rPr lang="en-US" sz="2400" dirty="0"/>
              <a:t>Although it wasn't released until 1985, well after the decline of CP/M as a major operating system, the </a:t>
            </a:r>
            <a:r>
              <a:rPr lang="en-US" sz="2400" dirty="0" err="1"/>
              <a:t>Bondwell</a:t>
            </a:r>
            <a:r>
              <a:rPr lang="en-US" sz="2400" dirty="0"/>
              <a:t> 2 is one of only a handful of CP/M laptops.</a:t>
            </a:r>
            <a:endParaRPr lang="hr-HR" sz="2400" dirty="0"/>
          </a:p>
        </p:txBody>
      </p:sp>
      <p:pic>
        <p:nvPicPr>
          <p:cNvPr id="3074" name="Picture 2" descr="http://www.1000bit.it/lista/b/bondwell/bondwell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6824" y="1565211"/>
            <a:ext cx="3901440" cy="3425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avokutnik 4"/>
          <p:cNvSpPr/>
          <p:nvPr/>
        </p:nvSpPr>
        <p:spPr>
          <a:xfrm>
            <a:off x="3114398" y="5906955"/>
            <a:ext cx="4597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smtClean="0"/>
              <a:t>https://en.wikipedia.org/wiki/Bondwell-2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28344834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err="1" smtClean="0"/>
              <a:t>Cambridge</a:t>
            </a:r>
            <a:r>
              <a:rPr lang="hr-HR" sz="2800" dirty="0" smtClean="0"/>
              <a:t> Z88</a:t>
            </a:r>
            <a:endParaRPr lang="hr-HR" sz="2800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Cambridge </a:t>
            </a:r>
            <a:r>
              <a:rPr lang="en-US" sz="2400" dirty="0" smtClean="0"/>
              <a:t>Z8</a:t>
            </a:r>
            <a:r>
              <a:rPr lang="hr-HR" sz="2400" dirty="0" smtClean="0"/>
              <a:t>8</a:t>
            </a:r>
            <a:r>
              <a:rPr lang="en-US" sz="2400" dirty="0" smtClean="0"/>
              <a:t>, </a:t>
            </a:r>
            <a:r>
              <a:rPr lang="en-US" sz="2400" dirty="0"/>
              <a:t>designed by Clive Sinclair, introduced in 1988. </a:t>
            </a:r>
            <a:endParaRPr lang="hr-HR" sz="2400" dirty="0"/>
          </a:p>
        </p:txBody>
      </p:sp>
      <p:pic>
        <p:nvPicPr>
          <p:cNvPr id="4098" name="Picture 2" descr="http://retrothing.typepad.com/photos/uncategorized/2007/10/04/myz8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931" y="1601787"/>
            <a:ext cx="4467225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avokutnik 4"/>
          <p:cNvSpPr/>
          <p:nvPr/>
        </p:nvSpPr>
        <p:spPr>
          <a:xfrm>
            <a:off x="1483862" y="5361518"/>
            <a:ext cx="77672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https://cambridgez88.jira.com/wiki/display/welcome/Cambridge+Z88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84866830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800" b="1" dirty="0" err="1" smtClean="0"/>
              <a:t>Apple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PowerBook</a:t>
            </a:r>
            <a:r>
              <a:rPr lang="hr-HR" sz="2800" b="1" dirty="0" smtClean="0"/>
              <a:t> 100 </a:t>
            </a:r>
            <a:r>
              <a:rPr lang="hr-HR" sz="2800" b="1" dirty="0" err="1" smtClean="0"/>
              <a:t>Specs</a:t>
            </a:r>
            <a:r>
              <a:rPr lang="hr-HR" sz="2800" b="1" dirty="0" smtClean="0"/>
              <a:t/>
            </a:r>
            <a:br>
              <a:rPr lang="hr-HR" sz="2800" b="1" dirty="0" smtClean="0"/>
            </a:br>
            <a:endParaRPr lang="hr-HR" sz="2800" dirty="0"/>
          </a:p>
        </p:txBody>
      </p:sp>
      <p:pic>
        <p:nvPicPr>
          <p:cNvPr id="5" name="Rezervirano mjesto sadržaja 4" descr="Powerbook_100_pos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60913" y="1191979"/>
            <a:ext cx="4513262" cy="4172417"/>
          </a:xfrm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 October 1991, Apple Computers released the Macintosh PowerBook 100</a:t>
            </a:r>
            <a:endParaRPr lang="hr-HR" sz="2400" dirty="0"/>
          </a:p>
        </p:txBody>
      </p:sp>
      <p:sp>
        <p:nvSpPr>
          <p:cNvPr id="6" name="Pravokutnik 5"/>
          <p:cNvSpPr/>
          <p:nvPr/>
        </p:nvSpPr>
        <p:spPr>
          <a:xfrm>
            <a:off x="677334" y="5531536"/>
            <a:ext cx="93914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http://www.everymac.com/systems/</a:t>
            </a:r>
            <a:r>
              <a:rPr lang="hr-HR" dirty="0" err="1" smtClean="0"/>
              <a:t>apple</a:t>
            </a:r>
            <a:r>
              <a:rPr lang="hr-HR" dirty="0" smtClean="0"/>
              <a:t>/</a:t>
            </a:r>
            <a:r>
              <a:rPr lang="hr-HR" dirty="0" err="1" smtClean="0"/>
              <a:t>powerbook</a:t>
            </a:r>
            <a:r>
              <a:rPr lang="hr-HR" dirty="0" smtClean="0"/>
              <a:t>/</a:t>
            </a:r>
            <a:r>
              <a:rPr lang="hr-HR" dirty="0" err="1" smtClean="0"/>
              <a:t>specs</a:t>
            </a:r>
            <a:r>
              <a:rPr lang="hr-HR" dirty="0" smtClean="0"/>
              <a:t>/mac_powerbook100.html</a:t>
            </a:r>
            <a:endParaRPr lang="hr-H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Newton </a:t>
            </a:r>
            <a:r>
              <a:rPr lang="hr-HR" sz="2800" dirty="0" err="1" smtClean="0"/>
              <a:t>eMate</a:t>
            </a:r>
            <a:r>
              <a:rPr lang="hr-HR" sz="2800" dirty="0" smtClean="0"/>
              <a:t> 300</a:t>
            </a:r>
            <a:endParaRPr lang="hr-HR" sz="2800" dirty="0"/>
          </a:p>
        </p:txBody>
      </p:sp>
      <p:pic>
        <p:nvPicPr>
          <p:cNvPr id="5" name="Rezervirano mjesto sadržaja 4" descr="emate40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03834" y="1462525"/>
            <a:ext cx="4266461" cy="3925144"/>
          </a:xfrm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A</a:t>
            </a:r>
            <a:r>
              <a:rPr lang="en-US" sz="2400" dirty="0" smtClean="0"/>
              <a:t> mini laptop form factor of the Newton introduced in March 1997. </a:t>
            </a:r>
            <a:endParaRPr lang="hr-HR" sz="2400" dirty="0"/>
          </a:p>
        </p:txBody>
      </p:sp>
      <p:sp>
        <p:nvSpPr>
          <p:cNvPr id="6" name="Pravokutnik 5"/>
          <p:cNvSpPr/>
          <p:nvPr/>
        </p:nvSpPr>
        <p:spPr>
          <a:xfrm>
            <a:off x="677334" y="5687438"/>
            <a:ext cx="97562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http://www.roughlydrafted.com/2008/08/30/</a:t>
            </a:r>
            <a:r>
              <a:rPr lang="hr-HR" dirty="0" err="1" smtClean="0"/>
              <a:t>two</a:t>
            </a:r>
            <a:r>
              <a:rPr lang="hr-HR" dirty="0" smtClean="0"/>
              <a:t>-</a:t>
            </a:r>
            <a:r>
              <a:rPr lang="hr-HR" dirty="0" err="1" smtClean="0"/>
              <a:t>decades</a:t>
            </a:r>
            <a:r>
              <a:rPr lang="hr-HR" dirty="0" smtClean="0"/>
              <a:t>-</a:t>
            </a:r>
            <a:r>
              <a:rPr lang="hr-HR" dirty="0" err="1" smtClean="0"/>
              <a:t>of</a:t>
            </a:r>
            <a:r>
              <a:rPr lang="hr-HR" dirty="0" smtClean="0"/>
              <a:t>-</a:t>
            </a:r>
            <a:r>
              <a:rPr lang="hr-HR" dirty="0" err="1" smtClean="0"/>
              <a:t>portable</a:t>
            </a:r>
            <a:r>
              <a:rPr lang="hr-HR" dirty="0" smtClean="0"/>
              <a:t>-</a:t>
            </a:r>
            <a:r>
              <a:rPr lang="hr-HR" dirty="0" err="1" smtClean="0"/>
              <a:t>macs</a:t>
            </a:r>
            <a:r>
              <a:rPr lang="hr-HR" dirty="0" smtClean="0"/>
              <a:t>-1989-2009/</a:t>
            </a:r>
            <a:endParaRPr lang="hr-HR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err="1" smtClean="0"/>
              <a:t>iBook</a:t>
            </a:r>
            <a:endParaRPr lang="hr-HR" sz="2800" dirty="0"/>
          </a:p>
        </p:txBody>
      </p:sp>
      <p:pic>
        <p:nvPicPr>
          <p:cNvPr id="5" name="Rezervirano mjesto sadržaja 4" descr="_IBOOK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92110" y="1332584"/>
            <a:ext cx="3344671" cy="3564853"/>
          </a:xfrm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It was also the first laptop to offer integrated support for </a:t>
            </a:r>
            <a:r>
              <a:rPr lang="en-US" sz="2400" dirty="0" err="1" smtClean="0"/>
              <a:t>WiF</a:t>
            </a:r>
            <a:r>
              <a:rPr lang="hr-HR" sz="2400" dirty="0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/>
              <a:t>wireless networking</a:t>
            </a:r>
            <a:r>
              <a:rPr lang="hr-HR" sz="2400" dirty="0" smtClean="0"/>
              <a:t> </a:t>
            </a:r>
            <a:r>
              <a:rPr lang="hr-HR" sz="2400" dirty="0" err="1" smtClean="0"/>
              <a:t>from</a:t>
            </a:r>
            <a:r>
              <a:rPr lang="hr-HR" sz="2400" dirty="0" smtClean="0"/>
              <a:t> 1999.</a:t>
            </a:r>
            <a:endParaRPr lang="hr-HR" sz="2400" dirty="0"/>
          </a:p>
        </p:txBody>
      </p:sp>
      <p:sp>
        <p:nvSpPr>
          <p:cNvPr id="6" name="Pravokutnik 5"/>
          <p:cNvSpPr/>
          <p:nvPr/>
        </p:nvSpPr>
        <p:spPr>
          <a:xfrm>
            <a:off x="2725741" y="5525079"/>
            <a:ext cx="4007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smtClean="0"/>
              <a:t>https://en.wikipedia.org/wiki/IBook</a:t>
            </a:r>
            <a:endParaRPr lang="hr-HR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err="1" smtClean="0"/>
              <a:t>PowerBook</a:t>
            </a:r>
            <a:r>
              <a:rPr lang="hr-HR" sz="2800" b="1" dirty="0" smtClean="0"/>
              <a:t> G4 </a:t>
            </a:r>
            <a:r>
              <a:rPr lang="hr-HR" sz="2800" b="1" dirty="0" err="1" smtClean="0"/>
              <a:t>Titanium</a:t>
            </a:r>
            <a:endParaRPr lang="hr-HR" sz="2800" dirty="0"/>
          </a:p>
        </p:txBody>
      </p:sp>
      <p:pic>
        <p:nvPicPr>
          <p:cNvPr id="6" name="Rezervirano mjesto sadržaja 5" descr="2013-06-02-tibook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60913" y="1626011"/>
            <a:ext cx="4513262" cy="33043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Jobs introduced the thin new 15” titanium PowerBook G4 in 2001</a:t>
            </a:r>
            <a:r>
              <a:rPr lang="hr-HR" sz="2400" dirty="0" smtClean="0"/>
              <a:t>.</a:t>
            </a:r>
            <a:endParaRPr lang="hr-HR" sz="2400" dirty="0"/>
          </a:p>
        </p:txBody>
      </p:sp>
      <p:sp>
        <p:nvSpPr>
          <p:cNvPr id="5" name="Pravokutnik 4"/>
          <p:cNvSpPr/>
          <p:nvPr/>
        </p:nvSpPr>
        <p:spPr>
          <a:xfrm>
            <a:off x="1377619" y="5458951"/>
            <a:ext cx="49716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smtClean="0"/>
              <a:t>https://en.wikipedia.org/wiki/PowerBook_G4</a:t>
            </a:r>
            <a:endParaRPr lang="hr-HR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156</TotalTime>
  <Words>143</Words>
  <Application>Microsoft Office PowerPoint</Application>
  <PresentationFormat>Široki zaslon</PresentationFormat>
  <Paragraphs>31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Faseta</vt:lpstr>
      <vt:lpstr>On the Track of Our Recent Past  Early laptops</vt:lpstr>
      <vt:lpstr>Epson HX-20</vt:lpstr>
      <vt:lpstr>Osborne 1</vt:lpstr>
      <vt:lpstr>Bondwell 2</vt:lpstr>
      <vt:lpstr>Cambridge Z88</vt:lpstr>
      <vt:lpstr>Apple PowerBook 100 Specs </vt:lpstr>
      <vt:lpstr>Newton eMate 300</vt:lpstr>
      <vt:lpstr>iBook</vt:lpstr>
      <vt:lpstr>PowerBook G4 Titanium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Track of Our Recent Past</dc:title>
  <dc:creator>ucenik</dc:creator>
  <cp:lastModifiedBy>II. OŠ ČAKOVEC</cp:lastModifiedBy>
  <cp:revision>21</cp:revision>
  <dcterms:created xsi:type="dcterms:W3CDTF">2016-05-23T13:33:33Z</dcterms:created>
  <dcterms:modified xsi:type="dcterms:W3CDTF">2016-06-08T08:10:42Z</dcterms:modified>
</cp:coreProperties>
</file>