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0" r:id="rId5"/>
    <p:sldId id="261" r:id="rId6"/>
    <p:sldId id="258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9CD7C2E6-E11F-4CFC-A41C-66D7951065D3}">
          <p14:sldIdLst>
            <p14:sldId id="256"/>
            <p14:sldId id="257"/>
            <p14:sldId id="260"/>
            <p14:sldId id="261"/>
            <p14:sldId id="258"/>
            <p14:sldId id="259"/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>
      <p:cViewPr varScale="1">
        <p:scale>
          <a:sx n="76" d="100"/>
          <a:sy n="76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 userDrawn="1"/>
        </p:nvSpPr>
        <p:spPr bwMode="gray">
          <a:xfrm>
            <a:off x="-1588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Pravokutnik 6"/>
          <p:cNvSpPr/>
          <p:nvPr userDrawn="1"/>
        </p:nvSpPr>
        <p:spPr bwMode="black">
          <a:xfrm>
            <a:off x="-1588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6.2.2016.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hr-HR" smtClean="0"/>
              <a:pPr/>
              <a:t>6.2.2016.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eTwinning </a:t>
            </a:r>
            <a:r>
              <a:rPr lang="hr-HR" dirty="0" err="1" smtClean="0"/>
              <a:t>project</a:t>
            </a:r>
            <a:r>
              <a:rPr lang="hr-HR" dirty="0" smtClean="0"/>
              <a:t> </a:t>
            </a:r>
            <a:r>
              <a:rPr lang="en-US" dirty="0" smtClean="0"/>
              <a:t>“</a:t>
            </a:r>
            <a:r>
              <a:rPr lang="hr-HR" dirty="0" smtClean="0"/>
              <a:t>On </a:t>
            </a:r>
            <a:r>
              <a:rPr lang="hr-HR" dirty="0"/>
              <a:t>the Track of Our Recent </a:t>
            </a:r>
            <a:r>
              <a:rPr lang="hr-HR" dirty="0" smtClean="0"/>
              <a:t>Past</a:t>
            </a:r>
            <a:r>
              <a:rPr lang="en-US" dirty="0" smtClean="0"/>
              <a:t>”</a:t>
            </a:r>
            <a:r>
              <a:rPr lang="hr-HR" dirty="0" smtClean="0"/>
              <a:t>, Mario Olčar, 7.b, 24.1.16, </a:t>
            </a:r>
            <a:r>
              <a:rPr lang="hr-HR" dirty="0" err="1" smtClean="0"/>
              <a:t>teacher</a:t>
            </a:r>
            <a:r>
              <a:rPr lang="hr-HR" dirty="0" smtClean="0"/>
              <a:t> Iva </a:t>
            </a:r>
            <a:r>
              <a:rPr lang="hr-HR" dirty="0" smtClean="0"/>
              <a:t>Naranđa, II. </a:t>
            </a:r>
            <a:r>
              <a:rPr lang="hr-HR" dirty="0" smtClean="0"/>
              <a:t>osnovna </a:t>
            </a:r>
            <a:r>
              <a:rPr lang="hr-HR" dirty="0" smtClean="0"/>
              <a:t>škola </a:t>
            </a:r>
            <a:r>
              <a:rPr lang="hr-HR" dirty="0" smtClean="0"/>
              <a:t>Čakovec, Croatia </a:t>
            </a:r>
            <a:endParaRPr lang="hr-HR" dirty="0">
              <a:solidFill>
                <a:srgbClr val="92D050"/>
              </a:solidFill>
              <a:latin typeface="Consolas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59496" y="2967335"/>
            <a:ext cx="114730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Kućna računala s početka </a:t>
            </a:r>
            <a:r>
              <a:rPr lang="hr-H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80-ih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Home PCs - the beginning of the 1980s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440" y="332655"/>
            <a:ext cx="4211960" cy="1143000"/>
          </a:xfrm>
        </p:spPr>
        <p:txBody>
          <a:bodyPr/>
          <a:lstStyle/>
          <a:p>
            <a:r>
              <a:rPr lang="hr-HR" dirty="0" smtClean="0"/>
              <a:t>First </a:t>
            </a:r>
            <a:r>
              <a:rPr lang="hr-HR" dirty="0" err="1" smtClean="0"/>
              <a:t>computers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8793" y="2420888"/>
            <a:ext cx="5314636" cy="1484242"/>
          </a:xfrm>
          <a:solidFill>
            <a:schemeClr val="accent5"/>
          </a:solidFill>
          <a:scene3d>
            <a:camera prst="isometricOffAxis1Right"/>
            <a:lightRig rig="threePt" dir="t"/>
          </a:scene3d>
          <a:sp3d>
            <a:bevelT w="0" h="127000"/>
            <a:bevelB w="0" h="127000"/>
          </a:sp3d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IBM PC (model 5150)</a:t>
            </a:r>
            <a:r>
              <a:rPr lang="hr-HR" u="sng" dirty="0" smtClean="0">
                <a:solidFill>
                  <a:schemeClr val="bg1"/>
                </a:solidFill>
              </a:rPr>
              <a:t>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12.08.1981</a:t>
            </a:r>
            <a:endParaRPr lang="hr-HR" dirty="0">
              <a:solidFill>
                <a:schemeClr val="bg1"/>
              </a:solidFill>
            </a:endParaRPr>
          </a:p>
        </p:txBody>
      </p:sp>
      <p:cxnSp>
        <p:nvCxnSpPr>
          <p:cNvPr id="5" name="Kutni poveznik 4"/>
          <p:cNvCxnSpPr/>
          <p:nvPr/>
        </p:nvCxnSpPr>
        <p:spPr>
          <a:xfrm rot="16200000" flipV="1">
            <a:off x="8638319" y="3448477"/>
            <a:ext cx="1847836" cy="2880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7054297" y="3421327"/>
            <a:ext cx="4727848" cy="2031325"/>
          </a:xfrm>
          <a:prstGeom prst="rect">
            <a:avLst/>
          </a:prstGeom>
          <a:solidFill>
            <a:schemeClr val="accent3"/>
          </a:solidFill>
          <a:scene3d>
            <a:camera prst="perspectiveRelaxed">
              <a:rot lat="20073599" lon="0" rev="0"/>
            </a:camera>
            <a:lightRig rig="threePt" dir="t"/>
          </a:scene3d>
          <a:sp3d>
            <a:bevelT w="127000"/>
            <a:bevelB w="127000"/>
          </a:sp3d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IBM PC (model 5150)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err="1" smtClean="0">
                <a:solidFill>
                  <a:schemeClr val="bg1"/>
                </a:solidFill>
              </a:rPr>
              <a:t>Operating</a:t>
            </a:r>
            <a:r>
              <a:rPr lang="hr-HR" dirty="0" smtClean="0">
                <a:solidFill>
                  <a:schemeClr val="bg1"/>
                </a:solidFill>
              </a:rPr>
              <a:t> system: </a:t>
            </a:r>
            <a:r>
              <a:rPr lang="hr-HR" dirty="0">
                <a:solidFill>
                  <a:schemeClr val="bg1"/>
                </a:solidFill>
              </a:rPr>
              <a:t>IBM BASIC / PC DOS 1.0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              CP / M-86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              UCSD p-sustav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CPU Intel 8088 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4,77 MHz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err="1" smtClean="0">
                <a:solidFill>
                  <a:schemeClr val="bg1"/>
                </a:solidFill>
              </a:rPr>
              <a:t>Memory</a:t>
            </a:r>
            <a:r>
              <a:rPr lang="hr-HR" dirty="0" smtClean="0">
                <a:solidFill>
                  <a:schemeClr val="bg1"/>
                </a:solidFill>
              </a:rPr>
              <a:t>: </a:t>
            </a:r>
            <a:r>
              <a:rPr lang="hr-HR" dirty="0">
                <a:solidFill>
                  <a:schemeClr val="bg1"/>
                </a:solidFill>
              </a:rPr>
              <a:t>16 </a:t>
            </a:r>
            <a:r>
              <a:rPr lang="hr-HR" dirty="0" smtClean="0">
                <a:solidFill>
                  <a:schemeClr val="bg1"/>
                </a:solidFill>
              </a:rPr>
              <a:t>KB </a:t>
            </a:r>
            <a:r>
              <a:rPr lang="hr-HR" dirty="0">
                <a:solidFill>
                  <a:schemeClr val="bg1"/>
                </a:solidFill>
              </a:rPr>
              <a:t>~ 256 </a:t>
            </a:r>
            <a:r>
              <a:rPr lang="hr-HR" dirty="0" smtClean="0">
                <a:solidFill>
                  <a:schemeClr val="bg1"/>
                </a:solidFill>
              </a:rPr>
              <a:t>KB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 smtClean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strollin.net/VC%20images/ibmxt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56" y="4293096"/>
            <a:ext cx="2855855" cy="23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ebayimg.com/00/s/NjM3WDcwMA==/z/W-wAAOSwPe1T8tao/$_35.JPG?set_id=88000050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71" y="68250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75920" y="260648"/>
            <a:ext cx="1440160" cy="697317"/>
          </a:xfrm>
        </p:spPr>
        <p:txBody>
          <a:bodyPr/>
          <a:lstStyle/>
          <a:p>
            <a:r>
              <a:rPr lang="hr-HR" dirty="0" smtClean="0"/>
              <a:t>ZX-81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35960" y="2433282"/>
            <a:ext cx="4896544" cy="2075838"/>
          </a:xfrm>
          <a:solidFill>
            <a:schemeClr val="accent2"/>
          </a:solidFill>
          <a:scene3d>
            <a:camera prst="isometricOffAxis2Left"/>
            <a:lightRig rig="threePt" dir="t"/>
          </a:scene3d>
          <a:sp3d>
            <a:bevelT w="0" h="139700"/>
            <a:bevelB w="0" h="139700"/>
          </a:sp3d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1981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CPU</a:t>
            </a:r>
            <a:r>
              <a:rPr lang="hr-HR" dirty="0">
                <a:solidFill>
                  <a:schemeClr val="bg1"/>
                </a:solidFill>
              </a:rPr>
              <a:t>: NEC Z-80A, </a:t>
            </a:r>
            <a:r>
              <a:rPr lang="hr-HR" dirty="0" smtClean="0">
                <a:solidFill>
                  <a:schemeClr val="bg1"/>
                </a:solidFill>
              </a:rPr>
              <a:t>3.25 MHz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RAM: 1 Kb, 64 </a:t>
            </a:r>
            <a:r>
              <a:rPr lang="hr-HR" dirty="0" err="1">
                <a:solidFill>
                  <a:schemeClr val="bg1"/>
                </a:solidFill>
              </a:rPr>
              <a:t>Kb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max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OS</a:t>
            </a:r>
            <a:r>
              <a:rPr lang="hr-HR" dirty="0">
                <a:solidFill>
                  <a:schemeClr val="bg1"/>
                </a:solidFill>
              </a:rPr>
              <a:t>: ROM BASIC</a:t>
            </a:r>
          </a:p>
        </p:txBody>
      </p:sp>
      <p:pic>
        <p:nvPicPr>
          <p:cNvPr id="4098" name="Picture 2" descr="https://upload.wikimedia.org/wikipedia/commons/8/8a/Sinclair-ZX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060848"/>
            <a:ext cx="5268446" cy="38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4096" y="260648"/>
            <a:ext cx="2843808" cy="619472"/>
          </a:xfrm>
        </p:spPr>
        <p:txBody>
          <a:bodyPr/>
          <a:lstStyle/>
          <a:p>
            <a:r>
              <a:rPr lang="hr-HR" dirty="0"/>
              <a:t>ZX Spectrum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91944" y="1700808"/>
            <a:ext cx="5832648" cy="3528392"/>
          </a:xfrm>
          <a:solidFill>
            <a:schemeClr val="accent2"/>
          </a:solidFill>
          <a:scene3d>
            <a:camera prst="isometricOffAxis2Left"/>
            <a:lightRig rig="threePt" dir="t"/>
          </a:scene3d>
          <a:sp3d>
            <a:bevelT w="0" h="127000"/>
            <a:bevelB w="0" h="127000"/>
          </a:sp3d>
        </p:spPr>
        <p:txBody>
          <a:bodyPr numCol="2">
            <a:normAutofit/>
          </a:bodyPr>
          <a:lstStyle/>
          <a:p>
            <a:r>
              <a:rPr lang="hr-HR" dirty="0" err="1" smtClean="0">
                <a:solidFill>
                  <a:schemeClr val="bg1"/>
                </a:solidFill>
              </a:rPr>
              <a:t>Microprocessor</a:t>
            </a:r>
            <a:r>
              <a:rPr lang="hr-HR" dirty="0">
                <a:solidFill>
                  <a:schemeClr val="bg1"/>
                </a:solidFill>
              </a:rPr>
              <a:t> : </a:t>
            </a:r>
            <a:r>
              <a:rPr lang="hr-HR" dirty="0" err="1" smtClean="0">
                <a:solidFill>
                  <a:schemeClr val="bg1"/>
                </a:solidFill>
              </a:rPr>
              <a:t>Zilog</a:t>
            </a:r>
            <a:r>
              <a:rPr lang="hr-HR" dirty="0" smtClean="0">
                <a:solidFill>
                  <a:schemeClr val="bg1"/>
                </a:solidFill>
              </a:rPr>
              <a:t> Z80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 smtClean="0">
                <a:solidFill>
                  <a:schemeClr val="bg1"/>
                </a:solidFill>
              </a:rPr>
              <a:t>Tact</a:t>
            </a:r>
            <a:r>
              <a:rPr lang="hr-HR" dirty="0" smtClean="0">
                <a:solidFill>
                  <a:schemeClr val="bg1"/>
                </a:solidFill>
              </a:rPr>
              <a:t>: </a:t>
            </a:r>
            <a:r>
              <a:rPr lang="hr-HR" dirty="0">
                <a:solidFill>
                  <a:schemeClr val="bg1"/>
                </a:solidFill>
              </a:rPr>
              <a:t>3,5 Mhz</a:t>
            </a:r>
          </a:p>
          <a:p>
            <a:r>
              <a:rPr lang="hr-HR" dirty="0">
                <a:solidFill>
                  <a:schemeClr val="bg1"/>
                </a:solidFill>
              </a:rPr>
              <a:t>ROM: </a:t>
            </a:r>
            <a:r>
              <a:rPr lang="hr-HR" dirty="0" smtClean="0">
                <a:solidFill>
                  <a:schemeClr val="bg1"/>
                </a:solidFill>
              </a:rPr>
              <a:t>16 KB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RAM: </a:t>
            </a:r>
            <a:r>
              <a:rPr lang="hr-HR" dirty="0" smtClean="0">
                <a:solidFill>
                  <a:schemeClr val="bg1"/>
                </a:solidFill>
              </a:rPr>
              <a:t>48 KB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 smtClean="0">
                <a:solidFill>
                  <a:schemeClr val="bg1"/>
                </a:solidFill>
              </a:rPr>
              <a:t>Graphics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256*192 15 </a:t>
            </a:r>
            <a:r>
              <a:rPr lang="hr-HR" dirty="0" err="1" smtClean="0">
                <a:solidFill>
                  <a:schemeClr val="bg1"/>
                </a:solidFill>
              </a:rPr>
              <a:t>colors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 smtClean="0">
                <a:solidFill>
                  <a:schemeClr val="bg1"/>
                </a:solidFill>
              </a:rPr>
              <a:t>Operating</a:t>
            </a:r>
            <a:r>
              <a:rPr lang="hr-HR" dirty="0" smtClean="0">
                <a:solidFill>
                  <a:schemeClr val="bg1"/>
                </a:solidFill>
              </a:rPr>
              <a:t> system BASIC</a:t>
            </a:r>
          </a:p>
        </p:txBody>
      </p:sp>
      <p:pic>
        <p:nvPicPr>
          <p:cNvPr id="5122" name="Picture 2" descr="https://upload.wikimedia.org/wikipedia/commons/thumb/3/33/ZXSpectrum48k.jpg/1024px-ZXSpectrum48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008820"/>
            <a:ext cx="4797063" cy="3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89004" y="188640"/>
            <a:ext cx="2213992" cy="710952"/>
          </a:xfrm>
        </p:spPr>
        <p:txBody>
          <a:bodyPr/>
          <a:lstStyle/>
          <a:p>
            <a:r>
              <a:rPr lang="hr-HR" dirty="0" smtClean="0"/>
              <a:t>Atari 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91944" y="2636912"/>
            <a:ext cx="6408712" cy="2448272"/>
          </a:xfrm>
          <a:solidFill>
            <a:schemeClr val="accent2"/>
          </a:solidFill>
          <a:scene3d>
            <a:camera prst="isometricOffAxis2Lef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1985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err="1" smtClean="0">
                <a:solidFill>
                  <a:schemeClr val="bg1"/>
                </a:solidFill>
              </a:rPr>
              <a:t>Operating</a:t>
            </a:r>
            <a:r>
              <a:rPr lang="hr-HR" dirty="0" smtClean="0">
                <a:solidFill>
                  <a:schemeClr val="bg1"/>
                </a:solidFill>
              </a:rPr>
              <a:t> system </a:t>
            </a:r>
            <a:r>
              <a:rPr lang="hr-HR" dirty="0" smtClean="0">
                <a:solidFill>
                  <a:schemeClr val="bg1"/>
                </a:solidFill>
              </a:rPr>
              <a:t>Digital </a:t>
            </a:r>
            <a:r>
              <a:rPr lang="hr-HR" dirty="0">
                <a:solidFill>
                  <a:schemeClr val="bg1"/>
                </a:solidFill>
              </a:rPr>
              <a:t>Research's GEM run via Atari TOS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CPU Motorola 680x0 @ 8 MHz 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err="1" smtClean="0">
                <a:solidFill>
                  <a:schemeClr val="bg1"/>
                </a:solidFill>
              </a:rPr>
              <a:t>Memory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512 </a:t>
            </a:r>
            <a:r>
              <a:rPr lang="hr-HR" dirty="0" smtClean="0">
                <a:solidFill>
                  <a:schemeClr val="bg1"/>
                </a:solidFill>
              </a:rPr>
              <a:t>Kibibyte </a:t>
            </a:r>
            <a:r>
              <a:rPr lang="hr-HR" dirty="0">
                <a:solidFill>
                  <a:schemeClr val="bg1"/>
                </a:solidFill>
              </a:rPr>
              <a:t>(512 × 210 </a:t>
            </a:r>
            <a:r>
              <a:rPr lang="hr-HR" dirty="0" smtClean="0">
                <a:solidFill>
                  <a:schemeClr val="bg1"/>
                </a:solidFill>
              </a:rPr>
              <a:t>B) - </a:t>
            </a:r>
            <a:r>
              <a:rPr lang="hr-HR" dirty="0">
                <a:solidFill>
                  <a:schemeClr val="bg1"/>
                </a:solidFill>
              </a:rPr>
              <a:t>4 </a:t>
            </a:r>
            <a:r>
              <a:rPr lang="hr-HR" dirty="0" smtClean="0">
                <a:solidFill>
                  <a:schemeClr val="bg1"/>
                </a:solidFill>
              </a:rPr>
              <a:t>Mebibyte (4 </a:t>
            </a:r>
            <a:r>
              <a:rPr lang="hr-HR" dirty="0">
                <a:solidFill>
                  <a:schemeClr val="bg1"/>
                </a:solidFill>
              </a:rPr>
              <a:t>× 220 </a:t>
            </a:r>
            <a:r>
              <a:rPr lang="hr-HR" dirty="0" smtClean="0">
                <a:solidFill>
                  <a:schemeClr val="bg1"/>
                </a:solidFill>
              </a:rPr>
              <a:t>B)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upload.wikimedia.org/wikipedia/commons/3/39/Atari_1040ST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370"/>
            <a:ext cx="5764660" cy="392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46004" y="332656"/>
            <a:ext cx="3114092" cy="638944"/>
          </a:xfrm>
          <a:solidFill>
            <a:schemeClr val="accent2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Commodore </a:t>
            </a:r>
            <a:r>
              <a:rPr lang="hr-HR" dirty="0" smtClean="0">
                <a:solidFill>
                  <a:schemeClr val="bg1"/>
                </a:solidFill>
              </a:rPr>
              <a:t>64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0663" y="1741759"/>
            <a:ext cx="5666662" cy="4267200"/>
          </a:xfrm>
          <a:solidFill>
            <a:schemeClr val="accent6"/>
          </a:solidFill>
          <a:scene3d>
            <a:camera prst="perspectiveRight"/>
            <a:lightRig rig="threePt" dir="t"/>
          </a:scene3d>
          <a:sp3d>
            <a:bevelT w="0" h="127000"/>
            <a:bevelB w="0" h="127000"/>
          </a:sp3d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smtClean="0">
                <a:solidFill>
                  <a:schemeClr val="bg1"/>
                </a:solidFill>
              </a:rPr>
              <a:t>CPU: </a:t>
            </a:r>
            <a:r>
              <a:rPr lang="hr-HR" dirty="0">
                <a:solidFill>
                  <a:schemeClr val="bg1"/>
                </a:solidFill>
              </a:rPr>
              <a:t>MOS Technology 6510/8500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@ 1.023 MHz (</a:t>
            </a:r>
            <a:r>
              <a:rPr lang="hr-HR" dirty="0" smtClean="0">
                <a:solidFill>
                  <a:schemeClr val="bg1"/>
                </a:solidFill>
              </a:rPr>
              <a:t>NTSC version</a:t>
            </a:r>
            <a:r>
              <a:rPr lang="hr-HR" dirty="0">
                <a:solidFill>
                  <a:schemeClr val="bg1"/>
                </a:solidFill>
              </a:rPr>
              <a:t>)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@ 0.985 MHz (PAL version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err="1" smtClean="0">
                <a:solidFill>
                  <a:schemeClr val="bg1"/>
                </a:solidFill>
              </a:rPr>
              <a:t>Graphics</a:t>
            </a:r>
            <a:r>
              <a:rPr lang="hr-HR" dirty="0" smtClean="0">
                <a:solidFill>
                  <a:schemeClr val="bg1"/>
                </a:solidFill>
              </a:rPr>
              <a:t>: </a:t>
            </a:r>
            <a:r>
              <a:rPr lang="hr-HR" dirty="0" smtClean="0">
                <a:solidFill>
                  <a:schemeClr val="bg1"/>
                </a:solidFill>
              </a:rPr>
              <a:t>VIC-II (320 </a:t>
            </a:r>
            <a:r>
              <a:rPr lang="hr-HR" dirty="0">
                <a:solidFill>
                  <a:schemeClr val="bg1"/>
                </a:solidFill>
              </a:rPr>
              <a:t>× 200, 16 colors, sprites, </a:t>
            </a:r>
            <a:r>
              <a:rPr lang="hr-HR" dirty="0" smtClean="0">
                <a:solidFill>
                  <a:schemeClr val="bg1"/>
                </a:solidFill>
              </a:rPr>
              <a:t>raster interrupt</a:t>
            </a:r>
            <a:r>
              <a:rPr lang="hr-HR" dirty="0">
                <a:solidFill>
                  <a:schemeClr val="bg1"/>
                </a:solidFill>
              </a:rPr>
              <a:t>)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err="1" smtClean="0">
                <a:solidFill>
                  <a:schemeClr val="bg1"/>
                </a:solidFill>
              </a:rPr>
              <a:t>memory</a:t>
            </a:r>
            <a:r>
              <a:rPr lang="hr-HR" dirty="0" smtClean="0">
                <a:solidFill>
                  <a:schemeClr val="bg1"/>
                </a:solidFill>
              </a:rPr>
              <a:t>: </a:t>
            </a:r>
            <a:r>
              <a:rPr lang="nn-NO" dirty="0">
                <a:solidFill>
                  <a:schemeClr val="bg1"/>
                </a:solidFill>
              </a:rPr>
              <a:t>64 kB RAM + 20 kB ROM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 err="1" smtClean="0">
                <a:solidFill>
                  <a:schemeClr val="bg1"/>
                </a:solidFill>
              </a:rPr>
              <a:t>sound</a:t>
            </a:r>
            <a:r>
              <a:rPr lang="hr-HR" dirty="0" smtClean="0">
                <a:solidFill>
                  <a:schemeClr val="bg1"/>
                </a:solidFill>
              </a:rPr>
              <a:t>: </a:t>
            </a:r>
            <a:r>
              <a:rPr lang="hr-HR" dirty="0">
                <a:solidFill>
                  <a:schemeClr val="bg1"/>
                </a:solidFill>
              </a:rPr>
              <a:t>SID 6581 (3× osc, 4× wave, filter, ADSR, ring)</a:t>
            </a:r>
            <a:endParaRPr lang="hr-HR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wired.com/images_blogs/gadgetlab/2011/04/c64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60847"/>
            <a:ext cx="6286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8172" y="116632"/>
            <a:ext cx="1961964" cy="936104"/>
          </a:xfrm>
        </p:spPr>
        <p:txBody>
          <a:bodyPr>
            <a:noAutofit/>
          </a:bodyPr>
          <a:lstStyle/>
          <a:p>
            <a:r>
              <a:rPr lang="en-US" sz="4800" dirty="0" smtClean="0"/>
              <a:t>AMIGA</a:t>
            </a:r>
            <a:endParaRPr lang="hr-HR" sz="4800" dirty="0"/>
          </a:p>
        </p:txBody>
      </p:sp>
      <p:pic>
        <p:nvPicPr>
          <p:cNvPr id="1026" name="Picture 2" descr="https://upload.wikimedia.org/wikipedia/commons/9/99/Amiga500_syst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" y="1844823"/>
            <a:ext cx="5596998" cy="434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sadržaja 2"/>
          <p:cNvSpPr txBox="1">
            <a:spLocks/>
          </p:cNvSpPr>
          <p:nvPr/>
        </p:nvSpPr>
        <p:spPr>
          <a:xfrm>
            <a:off x="5742914" y="2132856"/>
            <a:ext cx="6449086" cy="3475112"/>
          </a:xfrm>
          <a:prstGeom prst="rect">
            <a:avLst/>
          </a:prstGeom>
          <a:solidFill>
            <a:schemeClr val="accent6"/>
          </a:solidFill>
          <a:scene3d>
            <a:camera prst="isometricOffAxis2Left"/>
            <a:lightRig rig="threePt" dir="t"/>
          </a:scene3d>
          <a:sp3d>
            <a:bevelT w="0" h="127000"/>
            <a:bevelB h="1270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None/>
              <a:defRPr/>
            </a:pPr>
            <a:r>
              <a:rPr lang="hr-HR" sz="2800" dirty="0" err="1" smtClean="0"/>
              <a:t>July</a:t>
            </a:r>
            <a:r>
              <a:rPr lang="hr-HR" sz="2800" dirty="0" smtClean="0"/>
              <a:t> </a:t>
            </a:r>
            <a:r>
              <a:rPr lang="hr-HR" sz="2800" dirty="0" smtClean="0"/>
              <a:t>1985 (Amiga 1000)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None/>
              <a:defRPr/>
            </a:pPr>
            <a:r>
              <a:rPr lang="hr-HR" sz="2800" dirty="0" err="1" smtClean="0"/>
              <a:t>AmigaOS</a:t>
            </a:r>
            <a:r>
              <a:rPr lang="hr-HR" sz="2800" dirty="0" smtClean="0"/>
              <a:t> </a:t>
            </a:r>
            <a:r>
              <a:rPr lang="hr-HR" sz="2800" dirty="0" smtClean="0"/>
              <a:t>on Kickstart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None/>
              <a:defRPr/>
            </a:pPr>
            <a:r>
              <a:rPr lang="hr-HR" sz="2800" dirty="0" smtClean="0"/>
              <a:t>CPU : </a:t>
            </a:r>
            <a:r>
              <a:rPr lang="en-US" sz="2800" dirty="0" smtClean="0"/>
              <a:t>Motorola 680x0 @ ≈7 MHz &amp; higher</a:t>
            </a:r>
            <a:endParaRPr lang="hr-HR" sz="2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None/>
              <a:defRPr/>
            </a:pPr>
            <a:r>
              <a:rPr lang="hr-HR" sz="2800" dirty="0" smtClean="0"/>
              <a:t>Me</a:t>
            </a:r>
            <a:r>
              <a:rPr lang="en-US" sz="2800" dirty="0" err="1" smtClean="0"/>
              <a:t>mor</a:t>
            </a:r>
            <a:r>
              <a:rPr lang="hr-HR" sz="2800" dirty="0" smtClean="0"/>
              <a:t>y </a:t>
            </a:r>
            <a:r>
              <a:rPr lang="hr-HR" sz="2800" dirty="0" smtClean="0"/>
              <a:t>: </a:t>
            </a:r>
            <a:r>
              <a:rPr lang="en-US" sz="2800" dirty="0" smtClean="0"/>
              <a:t>256 kilobytes and higher, expandable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706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/>
              <a:t>SOURCES</a:t>
            </a:r>
            <a:endParaRPr lang="hr-HR" sz="6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https://en.wikipedia.org/wiki/IBM_Personal_Computer</a:t>
            </a:r>
          </a:p>
          <a:p>
            <a:r>
              <a:rPr lang="hr-HR" dirty="0"/>
              <a:t>https://hr.wikipedia.org/wiki/Osobno_ra%C4%8Dunalo</a:t>
            </a:r>
          </a:p>
          <a:p>
            <a:r>
              <a:rPr lang="hr-HR" dirty="0"/>
              <a:t>https://hr.wikipedia.org/wiki/ZX_81</a:t>
            </a:r>
          </a:p>
          <a:p>
            <a:r>
              <a:rPr lang="hr-HR" dirty="0"/>
              <a:t>https://hr.wikipedia.org/wiki/ZX_Spectrum</a:t>
            </a:r>
          </a:p>
          <a:p>
            <a:r>
              <a:rPr lang="hr-HR" dirty="0"/>
              <a:t>https://en.wikipedia.org/wiki/Commodore_64</a:t>
            </a:r>
          </a:p>
          <a:p>
            <a:r>
              <a:rPr lang="hr-HR" dirty="0"/>
              <a:t>https://en.wikipedia.org/wiki/Atari_ST</a:t>
            </a:r>
          </a:p>
        </p:txBody>
      </p:sp>
    </p:spTree>
    <p:extLst>
      <p:ext uri="{BB962C8B-B14F-4D97-AF65-F5344CB8AC3E}">
        <p14:creationId xmlns:p14="http://schemas.microsoft.com/office/powerpoint/2010/main" val="2343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Computer_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u dizajnu sklopovske ploče (široki zaslon)</Template>
  <TotalTime>0</TotalTime>
  <Words>113</Words>
  <Application>Microsoft Office PowerPoint</Application>
  <PresentationFormat>Široki zaslon</PresentationFormat>
  <Paragraphs>33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Candara</vt:lpstr>
      <vt:lpstr>Consolas</vt:lpstr>
      <vt:lpstr>TechComputer_16x9</vt:lpstr>
      <vt:lpstr>PowerPointova prezentacija</vt:lpstr>
      <vt:lpstr>First computers</vt:lpstr>
      <vt:lpstr>ZX-81</vt:lpstr>
      <vt:lpstr>ZX Spectrum</vt:lpstr>
      <vt:lpstr>Atari ST</vt:lpstr>
      <vt:lpstr>Commodore 64</vt:lpstr>
      <vt:lpstr>AMIGA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2016-01-24T13:59:11Z</dcterms:created>
  <dcterms:modified xsi:type="dcterms:W3CDTF">2016-02-06T09:43:07Z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