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27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0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72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00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10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8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96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005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61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59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2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03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99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57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65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450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2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16DE93-32E2-43EB-8421-79F2A65CC199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7F96-6A81-4FB0-805C-B3452DAE95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521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ZX_81" TargetMode="External"/><Relationship Id="rId2" Type="http://schemas.openxmlformats.org/officeDocument/2006/relationships/hyperlink" Target="https://en.wikipedia.org/wiki/ZX_Spectr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Atari_ST" TargetMode="External"/><Relationship Id="rId5" Type="http://schemas.openxmlformats.org/officeDocument/2006/relationships/hyperlink" Target="https://hr.wikipedia.org/wiki/Commodore_64" TargetMode="External"/><Relationship Id="rId4" Type="http://schemas.openxmlformats.org/officeDocument/2006/relationships/hyperlink" Target="https://en.wikipedia.org/wiki/Ami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28699" y="3962006"/>
            <a:ext cx="8492417" cy="2528946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II. Osnovna škola </a:t>
            </a:r>
            <a:r>
              <a:rPr lang="hr-HR" sz="2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čakovec</a:t>
            </a:r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, CROATIA</a:t>
            </a:r>
            <a:endParaRPr lang="hr-HR" sz="2400" dirty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400" dirty="0">
                <a:effectLst>
                  <a:reflection blurRad="6350" stA="55000" endA="300" endPos="45500" dir="5400000" sy="-100000" algn="bl" rotWithShape="0"/>
                </a:effectLst>
              </a:rPr>
              <a:t>eTwinning </a:t>
            </a:r>
            <a:r>
              <a:rPr lang="en-US" sz="2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proje</a:t>
            </a:r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C</a:t>
            </a:r>
            <a:r>
              <a:rPr lang="en-US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t </a:t>
            </a:r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„</a:t>
            </a:r>
            <a:r>
              <a:rPr lang="en-US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On </a:t>
            </a:r>
            <a:r>
              <a:rPr lang="en-US" sz="2400" dirty="0">
                <a:effectLst>
                  <a:reflection blurRad="6350" stA="55000" endA="300" endPos="45500" dir="5400000" sy="-100000" algn="bl" rotWithShape="0"/>
                </a:effectLst>
              </a:rPr>
              <a:t>the Track of Our Recent </a:t>
            </a:r>
            <a:r>
              <a:rPr lang="en-US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Pas</a:t>
            </a:r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t”</a:t>
            </a:r>
          </a:p>
          <a:p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Lovro </a:t>
            </a:r>
            <a:r>
              <a:rPr lang="hr-HR" sz="2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žbulj</a:t>
            </a:r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 7.b</a:t>
            </a:r>
          </a:p>
          <a:p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18.1.2016</a:t>
            </a:r>
          </a:p>
          <a:p>
            <a:r>
              <a:rPr lang="hr-HR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TEACHER: Iva </a:t>
            </a:r>
            <a:r>
              <a:rPr lang="hr-HR" sz="24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naranđa</a:t>
            </a:r>
            <a:endParaRPr lang="hr-HR" sz="2400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hr-HR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hr-H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37511" y="316898"/>
            <a:ext cx="99630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Kućna osobna računala s početka </a:t>
            </a:r>
            <a:r>
              <a:rPr lang="pl-PL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1980-ih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Home PCs - the beginning of the 1980s</a:t>
            </a:r>
            <a:endParaRPr lang="hr-H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9022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911" y="652388"/>
            <a:ext cx="10379698" cy="1400530"/>
          </a:xfrm>
          <a:ln>
            <a:noFill/>
          </a:ln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Home PCs - the beginning of the 1980s</a:t>
            </a:r>
            <a:br>
              <a:rPr lang="en-US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hr-HR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603" y="1791261"/>
            <a:ext cx="4640666" cy="2352182"/>
          </a:xfrm>
          <a:solidFill>
            <a:schemeClr val="accent1">
              <a:lumMod val="50000"/>
            </a:schemeClr>
          </a:solidFill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hr-HR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Atari </a:t>
            </a:r>
            <a:r>
              <a:rPr lang="hr-H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</a:t>
            </a:r>
          </a:p>
          <a:p>
            <a:r>
              <a:rPr lang="hr-H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Commodore</a:t>
            </a:r>
            <a:r>
              <a:rPr lang="hr-HR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64/</a:t>
            </a:r>
            <a:r>
              <a:rPr lang="hr-HR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Amiga</a:t>
            </a:r>
            <a:endParaRPr lang="hr-HR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hr-H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ZX 80/ZX </a:t>
            </a:r>
            <a:r>
              <a:rPr lang="hr-H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81</a:t>
            </a:r>
          </a:p>
          <a:p>
            <a:r>
              <a:rPr lang="hr-H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ZX </a:t>
            </a:r>
            <a:r>
              <a:rPr lang="hr-HR" sz="24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Spectrum</a:t>
            </a:r>
            <a:r>
              <a:rPr lang="hr-HR" sz="2400" dirty="0"/>
              <a:t> 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60" y="2052918"/>
            <a:ext cx="2590800" cy="1762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760" y="2052918"/>
            <a:ext cx="2428875" cy="1762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960" y="3815043"/>
            <a:ext cx="2590800" cy="18383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760" y="3815043"/>
            <a:ext cx="24288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67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2146" y="452718"/>
            <a:ext cx="6238688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r-HR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Atari ST</a:t>
            </a:r>
            <a:r>
              <a:rPr lang="hr-HR" sz="4400" dirty="0"/>
              <a:t/>
            </a:r>
            <a:br>
              <a:rPr lang="hr-HR" sz="4400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8320" y="1853248"/>
            <a:ext cx="7087651" cy="2493324"/>
          </a:xfr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OS</a:t>
            </a:r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</a:t>
            </a:r>
            <a:r>
              <a:rPr lang="hr-HR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Digital </a:t>
            </a:r>
            <a:r>
              <a:rPr lang="hr-HR" sz="24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Research's</a:t>
            </a:r>
            <a:r>
              <a:rPr lang="hr-HR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 GEM </a:t>
            </a:r>
            <a:r>
              <a:rPr lang="hr-HR" sz="2400" dirty="0" err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run</a:t>
            </a:r>
            <a:r>
              <a:rPr lang="hr-HR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 err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via</a:t>
            </a:r>
            <a:r>
              <a:rPr lang="hr-HR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 Atari TOS</a:t>
            </a:r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CPU- </a:t>
            </a:r>
            <a:r>
              <a:rPr lang="hr-HR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Motorola 680x0 @ 8 MHz &amp; </a:t>
            </a:r>
            <a:r>
              <a:rPr lang="hr-HR" sz="24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higher</a:t>
            </a:r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r>
              <a:rPr lang="hr-HR" sz="24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Memory</a:t>
            </a:r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</a:t>
            </a:r>
            <a:r>
              <a:rPr lang="pl-PL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512 Kibibytes (512×2</a:t>
            </a:r>
            <a:r>
              <a:rPr lang="pl-PL" sz="2400" baseline="30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10</a:t>
            </a:r>
            <a:r>
              <a:rPr lang="pl-PL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 bytes) to 4Mebibyte (4×2</a:t>
            </a:r>
            <a:r>
              <a:rPr lang="pl-PL" sz="2400" baseline="30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20</a:t>
            </a:r>
            <a:r>
              <a:rPr lang="pl-PL" sz="2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 bytes)</a:t>
            </a:r>
            <a:endParaRPr lang="hr-HR" sz="24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60" y="4686172"/>
            <a:ext cx="2591025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3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5470" y="452718"/>
            <a:ext cx="7655364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r-HR" sz="4400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Commodore</a:t>
            </a:r>
            <a:r>
              <a:rPr lang="hr-HR" sz="44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64/</a:t>
            </a:r>
            <a:r>
              <a:rPr lang="hr-HR" sz="4400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Amiga</a:t>
            </a:r>
            <a:endParaRPr lang="hr-HR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6062" y="2052918"/>
            <a:ext cx="6014434" cy="4195481"/>
          </a:xfrm>
          <a:solidFill>
            <a:schemeClr val="accent1">
              <a:lumMod val="75000"/>
            </a:schemeClr>
          </a:solidFill>
          <a:scene3d>
            <a:camera prst="perspectiveLef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hr-HR" sz="3200" u="sng" dirty="0" err="1"/>
              <a:t>Commodore</a:t>
            </a:r>
            <a:r>
              <a:rPr lang="hr-HR" sz="3200" u="sng" dirty="0"/>
              <a:t> </a:t>
            </a:r>
            <a:r>
              <a:rPr lang="hr-HR" sz="3200" u="sng" dirty="0" smtClean="0"/>
              <a:t>64</a:t>
            </a:r>
          </a:p>
          <a:p>
            <a:r>
              <a:rPr lang="hr-HR" dirty="0" smtClean="0"/>
              <a:t>OS </a:t>
            </a:r>
            <a:r>
              <a:rPr lang="hr-HR" dirty="0" smtClean="0"/>
              <a:t>- </a:t>
            </a:r>
            <a:r>
              <a:rPr lang="en-US" dirty="0"/>
              <a:t>Commodore </a:t>
            </a:r>
            <a:r>
              <a:rPr lang="en-US" dirty="0" smtClean="0"/>
              <a:t>KERNAL/Commodore </a:t>
            </a:r>
            <a:r>
              <a:rPr lang="en-US" dirty="0"/>
              <a:t>BASIC 2.0</a:t>
            </a:r>
            <a:br>
              <a:rPr lang="en-US" dirty="0"/>
            </a:br>
            <a:r>
              <a:rPr lang="en-US" dirty="0"/>
              <a:t>GEOS (optionally</a:t>
            </a:r>
            <a:r>
              <a:rPr lang="en-US" dirty="0" smtClean="0"/>
              <a:t>)</a:t>
            </a:r>
            <a:endParaRPr lang="hr-HR" dirty="0" smtClean="0"/>
          </a:p>
          <a:p>
            <a:pPr lvl="1"/>
            <a:r>
              <a:rPr lang="hr-HR" dirty="0" smtClean="0"/>
              <a:t>CPU - </a:t>
            </a:r>
            <a:r>
              <a:rPr lang="hr-HR" dirty="0"/>
              <a:t>MOS Technology </a:t>
            </a:r>
            <a:r>
              <a:rPr lang="hr-HR" dirty="0" smtClean="0"/>
              <a:t>6510/8500@</a:t>
            </a:r>
            <a:r>
              <a:rPr lang="hr-HR" dirty="0"/>
              <a:t> 1.023 MHz (NTSC </a:t>
            </a:r>
            <a:r>
              <a:rPr lang="hr-HR" dirty="0" err="1"/>
              <a:t>version</a:t>
            </a:r>
            <a:r>
              <a:rPr lang="hr-HR" dirty="0" smtClean="0"/>
              <a:t>)@</a:t>
            </a:r>
            <a:r>
              <a:rPr lang="hr-HR" dirty="0"/>
              <a:t> 0.985 MHz (PAL </a:t>
            </a:r>
            <a:r>
              <a:rPr lang="hr-HR" dirty="0" err="1"/>
              <a:t>version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Memory</a:t>
            </a:r>
            <a:r>
              <a:rPr lang="hr-HR" dirty="0" smtClean="0"/>
              <a:t> </a:t>
            </a:r>
            <a:r>
              <a:rPr lang="hr-HR" dirty="0" smtClean="0"/>
              <a:t>- </a:t>
            </a:r>
            <a:r>
              <a:rPr lang="nn-NO" dirty="0"/>
              <a:t>64 kB RAM + 20 kB </a:t>
            </a:r>
            <a:r>
              <a:rPr lang="nn-NO" dirty="0" smtClean="0"/>
              <a:t>ROM</a:t>
            </a:r>
            <a:endParaRPr lang="hr-HR" dirty="0" smtClean="0"/>
          </a:p>
          <a:p>
            <a:r>
              <a:rPr lang="hr-HR" dirty="0" err="1" smtClean="0"/>
              <a:t>Graphics</a:t>
            </a:r>
            <a:r>
              <a:rPr lang="hr-HR" dirty="0" smtClean="0"/>
              <a:t> </a:t>
            </a:r>
            <a:r>
              <a:rPr lang="hr-HR" dirty="0" smtClean="0"/>
              <a:t>- </a:t>
            </a:r>
            <a:r>
              <a:rPr lang="hr-HR" dirty="0"/>
              <a:t>VIC-II (320 × </a:t>
            </a:r>
            <a:r>
              <a:rPr lang="hr-HR" dirty="0" smtClean="0"/>
              <a:t>200,16 colors</a:t>
            </a:r>
            <a:r>
              <a:rPr lang="hr-HR" dirty="0"/>
              <a:t>, sprites</a:t>
            </a:r>
            <a:r>
              <a:rPr lang="hr-HR" dirty="0" smtClean="0"/>
              <a:t>, raster </a:t>
            </a:r>
            <a:r>
              <a:rPr lang="hr-HR" dirty="0"/>
              <a:t>interrupt)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96" y="4949620"/>
            <a:ext cx="2428875" cy="17621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525086" y="2457887"/>
            <a:ext cx="4323478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perspectiveRigh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3200" u="sng" dirty="0" err="1" smtClean="0"/>
              <a:t>Amiga</a:t>
            </a:r>
            <a:endParaRPr lang="hr-HR" sz="3200" u="sng" dirty="0" smtClean="0"/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2000" dirty="0" smtClean="0"/>
              <a:t>OS </a:t>
            </a:r>
            <a:r>
              <a:rPr lang="hr-HR" sz="2000" dirty="0" smtClean="0"/>
              <a:t>–</a:t>
            </a:r>
            <a:r>
              <a:rPr lang="hr-HR" sz="2000" u="sng" dirty="0" smtClean="0"/>
              <a:t> </a:t>
            </a:r>
            <a:r>
              <a:rPr lang="hr-HR" sz="2000" u="sng" dirty="0" err="1" smtClean="0"/>
              <a:t>AmigaOS</a:t>
            </a:r>
            <a:r>
              <a:rPr lang="hr-HR" sz="2000" u="sng" dirty="0" smtClean="0"/>
              <a:t> on </a:t>
            </a:r>
            <a:r>
              <a:rPr lang="hr-HR" sz="2000" u="sng" dirty="0" err="1" smtClean="0"/>
              <a:t>Kickstar</a:t>
            </a:r>
            <a:endParaRPr lang="hr-HR" sz="2000" u="sng" dirty="0" smtClean="0"/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2000" u="sng" dirty="0" smtClean="0"/>
              <a:t>CPU - </a:t>
            </a:r>
            <a:r>
              <a:rPr lang="en-US" sz="2000" u="sng" dirty="0"/>
              <a:t>Motorola 680x0</a:t>
            </a:r>
            <a:r>
              <a:rPr lang="en-US" sz="2000" dirty="0"/>
              <a:t> @ ≈7 MHz &amp; </a:t>
            </a:r>
            <a:r>
              <a:rPr lang="en-US" sz="2000" dirty="0" smtClean="0"/>
              <a:t>higher</a:t>
            </a:r>
            <a:endParaRPr lang="hr-HR" sz="2000" dirty="0" smtClean="0"/>
          </a:p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hr-HR" sz="2000" dirty="0" err="1" smtClean="0"/>
              <a:t>Memory</a:t>
            </a:r>
            <a:r>
              <a:rPr lang="hr-HR" sz="2000" dirty="0" smtClean="0"/>
              <a:t> </a:t>
            </a:r>
            <a:r>
              <a:rPr lang="hr-HR" sz="2000" dirty="0" smtClean="0"/>
              <a:t>- </a:t>
            </a:r>
            <a:r>
              <a:rPr lang="en-US" sz="2000" dirty="0"/>
              <a:t>256 kilobytes and higher, expandable</a:t>
            </a:r>
            <a:endParaRPr lang="hr-HR" sz="2000" dirty="0" smtClean="0"/>
          </a:p>
        </p:txBody>
      </p:sp>
    </p:spTree>
    <p:extLst>
      <p:ext uri="{BB962C8B-B14F-4D97-AF65-F5344CB8AC3E}">
        <p14:creationId xmlns:p14="http://schemas.microsoft.com/office/powerpoint/2010/main" val="25309445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r-HR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   </a:t>
            </a:r>
            <a:r>
              <a:rPr lang="hr-HR" sz="4400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ZX </a:t>
            </a:r>
            <a:r>
              <a:rPr lang="hr-HR" sz="44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80/ZX 81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784986"/>
          </a:xfrm>
          <a:solidFill>
            <a:srgbClr val="C00000"/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hr-HR" dirty="0" smtClean="0"/>
              <a:t>OS </a:t>
            </a:r>
            <a:r>
              <a:rPr lang="hr-HR" dirty="0" smtClean="0"/>
              <a:t>- </a:t>
            </a:r>
            <a:r>
              <a:rPr lang="hr-HR" dirty="0"/>
              <a:t>Sinclair </a:t>
            </a:r>
            <a:r>
              <a:rPr lang="hr-HR" dirty="0" smtClean="0"/>
              <a:t>BASIC</a:t>
            </a:r>
          </a:p>
          <a:p>
            <a:r>
              <a:rPr lang="hr-HR" dirty="0" smtClean="0"/>
              <a:t>CPU - </a:t>
            </a:r>
            <a:r>
              <a:rPr lang="en-US" u="sng" dirty="0"/>
              <a:t>Z80</a:t>
            </a:r>
            <a:r>
              <a:rPr lang="en-US" dirty="0"/>
              <a:t> @ 3.25 MHz (most machines used the NEC μPD780C-1 equivalent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hr-HR" dirty="0" err="1" smtClean="0"/>
              <a:t>Memory</a:t>
            </a:r>
            <a:r>
              <a:rPr lang="hr-HR" dirty="0" smtClean="0"/>
              <a:t> </a:t>
            </a:r>
            <a:r>
              <a:rPr lang="hr-HR" dirty="0" smtClean="0"/>
              <a:t>- </a:t>
            </a:r>
            <a:r>
              <a:rPr lang="de-DE" dirty="0"/>
              <a:t>1 KB (16 KB max.)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405" y="3837905"/>
            <a:ext cx="259102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9110" y="452718"/>
            <a:ext cx="7191724" cy="140053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r-HR" sz="44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44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ZX </a:t>
            </a:r>
            <a:r>
              <a:rPr lang="hr-HR" sz="4400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Spectrum</a:t>
            </a:r>
            <a:r>
              <a:rPr lang="hr-HR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hr-HR" sz="4400" dirty="0">
                <a:solidFill>
                  <a:srgbClr val="FF0000"/>
                </a:solidFill>
              </a:rPr>
              <a:t/>
            </a:r>
            <a:br>
              <a:rPr lang="hr-HR" sz="4400" dirty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3" y="2476499"/>
            <a:ext cx="5198634" cy="1940955"/>
          </a:xfr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hr-HR" dirty="0" smtClean="0"/>
              <a:t>OS </a:t>
            </a:r>
            <a:r>
              <a:rPr lang="hr-HR" dirty="0" smtClean="0"/>
              <a:t>- </a:t>
            </a:r>
            <a:r>
              <a:rPr lang="hr-HR" dirty="0"/>
              <a:t>Sinclair </a:t>
            </a:r>
            <a:r>
              <a:rPr lang="hr-HR" dirty="0" smtClean="0"/>
              <a:t>BASIC</a:t>
            </a:r>
          </a:p>
          <a:p>
            <a:r>
              <a:rPr lang="hr-HR" dirty="0" smtClean="0"/>
              <a:t>CPU - </a:t>
            </a:r>
            <a:r>
              <a:rPr lang="en-US" dirty="0"/>
              <a:t>Z80 @ 3.5 MHz and </a:t>
            </a:r>
            <a:r>
              <a:rPr lang="en-US" dirty="0" err="1" smtClean="0"/>
              <a:t>equivalen</a:t>
            </a:r>
            <a:r>
              <a:rPr lang="hr-HR" dirty="0" smtClean="0"/>
              <a:t>t</a:t>
            </a:r>
          </a:p>
          <a:p>
            <a:r>
              <a:rPr lang="hr-HR" dirty="0" err="1" smtClean="0"/>
              <a:t>Memory</a:t>
            </a:r>
            <a:r>
              <a:rPr lang="hr-HR" dirty="0" smtClean="0"/>
              <a:t> </a:t>
            </a:r>
            <a:r>
              <a:rPr lang="hr-HR" dirty="0" smtClean="0"/>
              <a:t>- </a:t>
            </a:r>
            <a:r>
              <a:rPr lang="hr-HR" dirty="0"/>
              <a:t>16 KB / 48 KB / 128 </a:t>
            </a:r>
            <a:r>
              <a:rPr lang="hr-HR" dirty="0" smtClean="0"/>
              <a:t>KB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151" y="3780762"/>
            <a:ext cx="3260349" cy="24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1210599"/>
            <a:ext cx="7992061" cy="140053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82550" h="38100" prst="coolSlant"/>
            </a:sp3d>
          </a:bodyPr>
          <a:lstStyle/>
          <a:p>
            <a:r>
              <a:rPr lang="hr-HR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Sources</a:t>
            </a:r>
            <a:r>
              <a:rPr lang="hr-H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hr-HR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8412" y="2294218"/>
            <a:ext cx="6520981" cy="2570597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hr-HR" dirty="0"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https://</a:t>
            </a:r>
            <a:r>
              <a:rPr lang="hr-HR" dirty="0" smtClean="0">
                <a:effectLst>
                  <a:reflection blurRad="6350" stA="55000" endA="300" endPos="45500" dir="5400000" sy="-100000" algn="bl" rotWithShape="0"/>
                </a:effectLst>
                <a:hlinkClick r:id="rId2"/>
              </a:rPr>
              <a:t>en.wikipedia.org/wiki/ZX_Spectrum</a:t>
            </a:r>
            <a:endParaRPr lang="hr-HR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hr-HR" dirty="0"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https://</a:t>
            </a:r>
            <a:r>
              <a:rPr lang="hr-HR" dirty="0" smtClean="0">
                <a:effectLst>
                  <a:reflection blurRad="6350" stA="55000" endA="300" endPos="45500" dir="5400000" sy="-100000" algn="bl" rotWithShape="0"/>
                </a:effectLst>
                <a:hlinkClick r:id="rId3"/>
              </a:rPr>
              <a:t>hr.wikipedia.org/wiki/ZX_81</a:t>
            </a:r>
            <a:endParaRPr lang="hr-HR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hr-HR" dirty="0">
                <a:effectLst>
                  <a:reflection blurRad="6350" stA="55000" endA="300" endPos="45500" dir="5400000" sy="-100000" algn="bl" rotWithShape="0"/>
                </a:effectLst>
                <a:hlinkClick r:id="rId4"/>
              </a:rPr>
              <a:t>https://</a:t>
            </a:r>
            <a:r>
              <a:rPr lang="hr-HR" dirty="0" smtClean="0">
                <a:effectLst>
                  <a:reflection blurRad="6350" stA="55000" endA="300" endPos="45500" dir="5400000" sy="-100000" algn="bl" rotWithShape="0"/>
                </a:effectLst>
                <a:hlinkClick r:id="rId4"/>
              </a:rPr>
              <a:t>en.wikipedia.org/wiki/Amiga</a:t>
            </a:r>
            <a:endParaRPr lang="hr-HR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hr-HR" dirty="0">
                <a:effectLst>
                  <a:reflection blurRad="6350" stA="55000" endA="300" endPos="45500" dir="5400000" sy="-100000" algn="bl" rotWithShape="0"/>
                </a:effectLst>
                <a:hlinkClick r:id="rId5"/>
              </a:rPr>
              <a:t>https://</a:t>
            </a:r>
            <a:r>
              <a:rPr lang="hr-HR" dirty="0" smtClean="0">
                <a:effectLst>
                  <a:reflection blurRad="6350" stA="55000" endA="300" endPos="45500" dir="5400000" sy="-100000" algn="bl" rotWithShape="0"/>
                </a:effectLst>
                <a:hlinkClick r:id="rId5"/>
              </a:rPr>
              <a:t>hr.wikipedia.org/wiki/Commodore_64</a:t>
            </a:r>
            <a:endParaRPr lang="hr-HR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hr-HR" dirty="0">
                <a:effectLst>
                  <a:reflection blurRad="6350" stA="55000" endA="300" endPos="45500" dir="5400000" sy="-100000" algn="bl" rotWithShape="0"/>
                </a:effectLst>
                <a:hlinkClick r:id="rId6"/>
              </a:rPr>
              <a:t>https://hr.wikipedia.org/wiki/Atari_ST</a:t>
            </a:r>
            <a:endParaRPr lang="hr-H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6509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2590</TotalTime>
  <Words>124</Words>
  <Application>Microsoft Office PowerPoint</Application>
  <PresentationFormat>Široki zaslon</PresentationFormat>
  <Paragraphs>40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PowerPointova prezentacija</vt:lpstr>
      <vt:lpstr>Home PCs - the beginning of the 1980s </vt:lpstr>
      <vt:lpstr>Atari ST </vt:lpstr>
      <vt:lpstr>Commodore 64/Amiga</vt:lpstr>
      <vt:lpstr>                    ZX 80/ZX 81</vt:lpstr>
      <vt:lpstr> ZX Spectrum  </vt:lpstr>
      <vt:lpstr>Sources: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II. OŠ ČAKOVEC</cp:lastModifiedBy>
  <cp:revision>18</cp:revision>
  <dcterms:created xsi:type="dcterms:W3CDTF">2016-01-18T16:26:59Z</dcterms:created>
  <dcterms:modified xsi:type="dcterms:W3CDTF">2016-02-06T09:19:08Z</dcterms:modified>
</cp:coreProperties>
</file>